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1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2.xml" ContentType="application/vnd.openxmlformats-officedocument.presentationml.notesSlid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3.xml" ContentType="application/vnd.openxmlformats-officedocument.presentationml.notesSlide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4.xml" ContentType="application/vnd.openxmlformats-officedocument.presentationml.notesSlide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notesSlides/notesSlide5.xml" ContentType="application/vnd.openxmlformats-officedocument.presentationml.notesSlide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notesSlides/notesSlide6.xml" ContentType="application/vnd.openxmlformats-officedocument.presentationml.notesSlide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notesSlides/notesSlide7.xml" ContentType="application/vnd.openxmlformats-officedocument.presentationml.notesSlide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notesSlides/notesSlide8.xml" ContentType="application/vnd.openxmlformats-officedocument.presentationml.notesSlide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notesSlides/notesSlide9.xml" ContentType="application/vnd.openxmlformats-officedocument.presentationml.notesSlide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notesSlides/notesSlide10.xml" ContentType="application/vnd.openxmlformats-officedocument.presentationml.notesSlide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notesSlides/notesSlide11.xml" ContentType="application/vnd.openxmlformats-officedocument.presentationml.notesSlide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notesSlides/notesSlide12.xml" ContentType="application/vnd.openxmlformats-officedocument.presentationml.notesSlide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notesSlides/notesSlide13.xml" ContentType="application/vnd.openxmlformats-officedocument.presentationml.notesSlide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notesSlides/notesSlide14.xml" ContentType="application/vnd.openxmlformats-officedocument.presentationml.notesSlide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1"/>
  </p:notesMasterIdLst>
  <p:sldIdLst>
    <p:sldId id="290" r:id="rId5"/>
    <p:sldId id="454" r:id="rId6"/>
    <p:sldId id="463" r:id="rId7"/>
    <p:sldId id="466" r:id="rId8"/>
    <p:sldId id="465" r:id="rId9"/>
    <p:sldId id="455" r:id="rId10"/>
    <p:sldId id="456" r:id="rId11"/>
    <p:sldId id="457" r:id="rId12"/>
    <p:sldId id="458" r:id="rId13"/>
    <p:sldId id="467" r:id="rId14"/>
    <p:sldId id="471" r:id="rId15"/>
    <p:sldId id="472" r:id="rId16"/>
    <p:sldId id="473" r:id="rId17"/>
    <p:sldId id="451" r:id="rId18"/>
    <p:sldId id="474" r:id="rId19"/>
    <p:sldId id="452" r:id="rId20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Olivier Pouvesle" initials="OP" lastIdx="1" clrIdx="0">
    <p:extLst>
      <p:ext uri="{19B8F6BF-5375-455C-9EA6-DF929625EA0E}">
        <p15:presenceInfo xmlns:p15="http://schemas.microsoft.com/office/powerpoint/2012/main" userId="S-1-5-21-2010012501-463680302-1427260136-11897" providerId="AD"/>
      </p:ext>
    </p:extLst>
  </p:cmAuthor>
  <p:cmAuthor id="2" name="Morel Olivier" initials="MO" lastIdx="9" clrIdx="1">
    <p:extLst>
      <p:ext uri="{19B8F6BF-5375-455C-9EA6-DF929625EA0E}">
        <p15:presenceInfo xmlns:p15="http://schemas.microsoft.com/office/powerpoint/2012/main" userId="S-1-5-21-2010012501-463680302-1427260136-1426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E87B1C"/>
    <a:srgbClr val="C7C7C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3365B9F-DA48-597F-79FD-0091EC16CAD2}" v="12" dt="2021-03-15T15:44:26.853"/>
    <p1510:client id="{62EC4100-4810-450A-9DC0-B38827AEA92B}" v="237" dt="2020-02-06T13:49:21.858"/>
    <p1510:client id="{7BDB2EFC-F1FA-EAA7-431E-6C05DB8E07B1}" v="1702" dt="2021-03-15T12:32:49.878"/>
    <p1510:client id="{7D4EE4A4-2E3F-49D7-8B99-3E67CFAC492B}" v="422" dt="2020-02-05T16:05:54.595"/>
    <p1510:client id="{7F11D677-8F77-4DBE-B20E-9579ED6DC4FF}" v="1115" dt="2020-02-05T10:36:36.898"/>
    <p1510:client id="{A059DD0D-ECF8-44BF-83D4-742CB94A7A73}" v="14" dt="2020-02-07T09:59:59.914"/>
    <p1510:client id="{A46FAA1A-EEBC-AEFB-5F82-ECD97F6921B9}" v="4" dt="2021-03-15T13:36:51.398"/>
    <p1510:client id="{B285B49F-A0FB-B000-CB80-179879223726}" v="120" dt="2021-03-15T14:30:01.895"/>
    <p1510:client id="{F1B81A72-54CC-2880-FA17-D035F72A7675}" v="257" dt="2021-03-15T15:33:35.77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164" autoAdjust="0"/>
    <p:restoredTop sz="94660"/>
  </p:normalViewPr>
  <p:slideViewPr>
    <p:cSldViewPr snapToGrid="0">
      <p:cViewPr varScale="1">
        <p:scale>
          <a:sx n="94" d="100"/>
          <a:sy n="94" d="100"/>
        </p:scale>
        <p:origin x="125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67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66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commentAuthors" Target="comment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quis Gaelle" userId="S::g.marquis@brgm.fr::bda5ec5b-e3f4-46c5-a2b1-19d25fbee2ce" providerId="AD" clId="Web-{7BDB2EFC-F1FA-EAA7-431E-6C05DB8E07B1}"/>
    <pc:docChg chg="modSld">
      <pc:chgData name="Marquis Gaelle" userId="S::g.marquis@brgm.fr::bda5ec5b-e3f4-46c5-a2b1-19d25fbee2ce" providerId="AD" clId="Web-{7BDB2EFC-F1FA-EAA7-431E-6C05DB8E07B1}" dt="2021-03-15T12:32:49.878" v="1697" actId="20577"/>
      <pc:docMkLst>
        <pc:docMk/>
      </pc:docMkLst>
      <pc:sldChg chg="modSp">
        <pc:chgData name="Marquis Gaelle" userId="S::g.marquis@brgm.fr::bda5ec5b-e3f4-46c5-a2b1-19d25fbee2ce" providerId="AD" clId="Web-{7BDB2EFC-F1FA-EAA7-431E-6C05DB8E07B1}" dt="2021-03-15T12:32:49.878" v="1697" actId="20577"/>
        <pc:sldMkLst>
          <pc:docMk/>
          <pc:sldMk cId="2924797322" sldId="353"/>
        </pc:sldMkLst>
        <pc:spChg chg="mod">
          <ac:chgData name="Marquis Gaelle" userId="S::g.marquis@brgm.fr::bda5ec5b-e3f4-46c5-a2b1-19d25fbee2ce" providerId="AD" clId="Web-{7BDB2EFC-F1FA-EAA7-431E-6C05DB8E07B1}" dt="2021-03-15T12:31:21.017" v="1578" actId="1076"/>
          <ac:spMkLst>
            <pc:docMk/>
            <pc:sldMk cId="2924797322" sldId="353"/>
            <ac:spMk id="7" creationId="{32E8AFA0-BFBE-40A3-AFA1-91B4533CA7DF}"/>
          </ac:spMkLst>
        </pc:spChg>
        <pc:spChg chg="mod">
          <ac:chgData name="Marquis Gaelle" userId="S::g.marquis@brgm.fr::bda5ec5b-e3f4-46c5-a2b1-19d25fbee2ce" providerId="AD" clId="Web-{7BDB2EFC-F1FA-EAA7-431E-6C05DB8E07B1}" dt="2021-03-15T12:32:49.878" v="1697" actId="20577"/>
          <ac:spMkLst>
            <pc:docMk/>
            <pc:sldMk cId="2924797322" sldId="353"/>
            <ac:spMk id="8" creationId="{48DEC7D1-690A-4DB8-B5DE-97BD85D3ACBC}"/>
          </ac:spMkLst>
        </pc:spChg>
      </pc:sldChg>
    </pc:docChg>
  </pc:docChgLst>
  <pc:docChgLst>
    <pc:chgData name="Bressan Helene" userId="S::h.bressan@brgm.fr::edb2baa9-d830-4036-bbf1-16a746e6350b" providerId="AD" clId="Web-{A46FAA1A-EEBC-AEFB-5F82-ECD97F6921B9}"/>
    <pc:docChg chg="modSld">
      <pc:chgData name="Bressan Helene" userId="S::h.bressan@brgm.fr::edb2baa9-d830-4036-bbf1-16a746e6350b" providerId="AD" clId="Web-{A46FAA1A-EEBC-AEFB-5F82-ECD97F6921B9}" dt="2021-03-15T13:36:51.398" v="3" actId="20577"/>
      <pc:docMkLst>
        <pc:docMk/>
      </pc:docMkLst>
      <pc:sldChg chg="modSp">
        <pc:chgData name="Bressan Helene" userId="S::h.bressan@brgm.fr::edb2baa9-d830-4036-bbf1-16a746e6350b" providerId="AD" clId="Web-{A46FAA1A-EEBC-AEFB-5F82-ECD97F6921B9}" dt="2021-03-15T13:36:51.398" v="3" actId="20577"/>
        <pc:sldMkLst>
          <pc:docMk/>
          <pc:sldMk cId="2302334598" sldId="350"/>
        </pc:sldMkLst>
        <pc:spChg chg="mod">
          <ac:chgData name="Bressan Helene" userId="S::h.bressan@brgm.fr::edb2baa9-d830-4036-bbf1-16a746e6350b" providerId="AD" clId="Web-{A46FAA1A-EEBC-AEFB-5F82-ECD97F6921B9}" dt="2021-03-15T13:36:51.398" v="3" actId="20577"/>
          <ac:spMkLst>
            <pc:docMk/>
            <pc:sldMk cId="2302334598" sldId="350"/>
            <ac:spMk id="27" creationId="{48DEC7D1-690A-4DB8-B5DE-97BD85D3ACBC}"/>
          </ac:spMkLst>
        </pc:spChg>
      </pc:sldChg>
    </pc:docChg>
  </pc:docChgLst>
  <pc:docChgLst>
    <pc:chgData name="Loigerot Stephane" userId="S::s.loigerot@brgm.fr::3d80a558-d1fa-4b25-93d5-e3495efc926e" providerId="AD" clId="Web-{7D4EE4A4-2E3F-49D7-8B99-3E67CFAC492B}"/>
    <pc:docChg chg="modSld">
      <pc:chgData name="Loigerot Stephane" userId="S::s.loigerot@brgm.fr::3d80a558-d1fa-4b25-93d5-e3495efc926e" providerId="AD" clId="Web-{7D4EE4A4-2E3F-49D7-8B99-3E67CFAC492B}" dt="2020-02-05T16:05:53.595" v="412" actId="20577"/>
      <pc:docMkLst>
        <pc:docMk/>
      </pc:docMkLst>
      <pc:sldChg chg="addSp modSp">
        <pc:chgData name="Loigerot Stephane" userId="S::s.loigerot@brgm.fr::3d80a558-d1fa-4b25-93d5-e3495efc926e" providerId="AD" clId="Web-{7D4EE4A4-2E3F-49D7-8B99-3E67CFAC492B}" dt="2020-02-05T16:05:43.766" v="410" actId="20577"/>
        <pc:sldMkLst>
          <pc:docMk/>
          <pc:sldMk cId="2308833575" sldId="304"/>
        </pc:sldMkLst>
        <pc:spChg chg="mod">
          <ac:chgData name="Loigerot Stephane" userId="S::s.loigerot@brgm.fr::3d80a558-d1fa-4b25-93d5-e3495efc926e" providerId="AD" clId="Web-{7D4EE4A4-2E3F-49D7-8B99-3E67CFAC492B}" dt="2020-02-05T16:05:43.766" v="410" actId="20577"/>
          <ac:spMkLst>
            <pc:docMk/>
            <pc:sldMk cId="2308833575" sldId="304"/>
            <ac:spMk id="8" creationId="{48DEC7D1-690A-4DB8-B5DE-97BD85D3ACBC}"/>
          </ac:spMkLst>
        </pc:spChg>
        <pc:graphicFrameChg chg="add mod modGraphic">
          <ac:chgData name="Loigerot Stephane" userId="S::s.loigerot@brgm.fr::3d80a558-d1fa-4b25-93d5-e3495efc926e" providerId="AD" clId="Web-{7D4EE4A4-2E3F-49D7-8B99-3E67CFAC492B}" dt="2020-02-05T16:04:01.898" v="381"/>
          <ac:graphicFrameMkLst>
            <pc:docMk/>
            <pc:sldMk cId="2308833575" sldId="304"/>
            <ac:graphicFrameMk id="3" creationId="{D7EC5BA6-EFC9-40F1-BDE9-9BF7C32F561E}"/>
          </ac:graphicFrameMkLst>
        </pc:graphicFrameChg>
      </pc:sldChg>
      <pc:sldChg chg="modSp">
        <pc:chgData name="Loigerot Stephane" userId="S::s.loigerot@brgm.fr::3d80a558-d1fa-4b25-93d5-e3495efc926e" providerId="AD" clId="Web-{7D4EE4A4-2E3F-49D7-8B99-3E67CFAC492B}" dt="2020-02-05T15:52:53.008" v="203" actId="20577"/>
        <pc:sldMkLst>
          <pc:docMk/>
          <pc:sldMk cId="1814222047" sldId="306"/>
        </pc:sldMkLst>
        <pc:spChg chg="mod">
          <ac:chgData name="Loigerot Stephane" userId="S::s.loigerot@brgm.fr::3d80a558-d1fa-4b25-93d5-e3495efc926e" providerId="AD" clId="Web-{7D4EE4A4-2E3F-49D7-8B99-3E67CFAC492B}" dt="2020-02-05T15:52:53.008" v="203" actId="20577"/>
          <ac:spMkLst>
            <pc:docMk/>
            <pc:sldMk cId="1814222047" sldId="306"/>
            <ac:spMk id="8" creationId="{48DEC7D1-690A-4DB8-B5DE-97BD85D3ACBC}"/>
          </ac:spMkLst>
        </pc:spChg>
      </pc:sldChg>
      <pc:sldChg chg="modSp">
        <pc:chgData name="Loigerot Stephane" userId="S::s.loigerot@brgm.fr::3d80a558-d1fa-4b25-93d5-e3495efc926e" providerId="AD" clId="Web-{7D4EE4A4-2E3F-49D7-8B99-3E67CFAC492B}" dt="2020-02-05T15:49:17.941" v="21" actId="20577"/>
        <pc:sldMkLst>
          <pc:docMk/>
          <pc:sldMk cId="3601527540" sldId="308"/>
        </pc:sldMkLst>
        <pc:spChg chg="mod">
          <ac:chgData name="Loigerot Stephane" userId="S::s.loigerot@brgm.fr::3d80a558-d1fa-4b25-93d5-e3495efc926e" providerId="AD" clId="Web-{7D4EE4A4-2E3F-49D7-8B99-3E67CFAC492B}" dt="2020-02-05T15:49:17.941" v="21" actId="20577"/>
          <ac:spMkLst>
            <pc:docMk/>
            <pc:sldMk cId="3601527540" sldId="308"/>
            <ac:spMk id="8" creationId="{48DEC7D1-690A-4DB8-B5DE-97BD85D3ACBC}"/>
          </ac:spMkLst>
        </pc:spChg>
      </pc:sldChg>
      <pc:sldChg chg="modSp">
        <pc:chgData name="Loigerot Stephane" userId="S::s.loigerot@brgm.fr::3d80a558-d1fa-4b25-93d5-e3495efc926e" providerId="AD" clId="Web-{7D4EE4A4-2E3F-49D7-8B99-3E67CFAC492B}" dt="2020-02-05T16:05:53.595" v="412" actId="20577"/>
        <pc:sldMkLst>
          <pc:docMk/>
          <pc:sldMk cId="1585655402" sldId="309"/>
        </pc:sldMkLst>
        <pc:spChg chg="mod">
          <ac:chgData name="Loigerot Stephane" userId="S::s.loigerot@brgm.fr::3d80a558-d1fa-4b25-93d5-e3495efc926e" providerId="AD" clId="Web-{7D4EE4A4-2E3F-49D7-8B99-3E67CFAC492B}" dt="2020-02-05T16:05:53.595" v="412" actId="20577"/>
          <ac:spMkLst>
            <pc:docMk/>
            <pc:sldMk cId="1585655402" sldId="309"/>
            <ac:spMk id="8" creationId="{48DEC7D1-690A-4DB8-B5DE-97BD85D3ACBC}"/>
          </ac:spMkLst>
        </pc:spChg>
      </pc:sldChg>
      <pc:sldChg chg="modSp">
        <pc:chgData name="Loigerot Stephane" userId="S::s.loigerot@brgm.fr::3d80a558-d1fa-4b25-93d5-e3495efc926e" providerId="AD" clId="Web-{7D4EE4A4-2E3F-49D7-8B99-3E67CFAC492B}" dt="2020-02-05T16:02:29.608" v="357" actId="20577"/>
        <pc:sldMkLst>
          <pc:docMk/>
          <pc:sldMk cId="3947965063" sldId="317"/>
        </pc:sldMkLst>
        <pc:spChg chg="mod">
          <ac:chgData name="Loigerot Stephane" userId="S::s.loigerot@brgm.fr::3d80a558-d1fa-4b25-93d5-e3495efc926e" providerId="AD" clId="Web-{7D4EE4A4-2E3F-49D7-8B99-3E67CFAC492B}" dt="2020-02-05T16:02:29.608" v="357" actId="20577"/>
          <ac:spMkLst>
            <pc:docMk/>
            <pc:sldMk cId="3947965063" sldId="317"/>
            <ac:spMk id="8" creationId="{48DEC7D1-690A-4DB8-B5DE-97BD85D3ACBC}"/>
          </ac:spMkLst>
        </pc:spChg>
      </pc:sldChg>
    </pc:docChg>
  </pc:docChgLst>
  <pc:docChgLst>
    <pc:chgData name="Bressan Helene" userId="S::h.bressan@brgm.fr::edb2baa9-d830-4036-bbf1-16a746e6350b" providerId="AD" clId="Web-{B285B49F-A0FB-B000-CB80-179879223726}"/>
    <pc:docChg chg="modSld">
      <pc:chgData name="Bressan Helene" userId="S::h.bressan@brgm.fr::edb2baa9-d830-4036-bbf1-16a746e6350b" providerId="AD" clId="Web-{B285B49F-A0FB-B000-CB80-179879223726}" dt="2021-03-15T14:30:01.895" v="113" actId="20577"/>
      <pc:docMkLst>
        <pc:docMk/>
      </pc:docMkLst>
      <pc:sldChg chg="modSp">
        <pc:chgData name="Bressan Helene" userId="S::h.bressan@brgm.fr::edb2baa9-d830-4036-bbf1-16a746e6350b" providerId="AD" clId="Web-{B285B49F-A0FB-B000-CB80-179879223726}" dt="2021-03-15T14:28:02.595" v="98" actId="20577"/>
        <pc:sldMkLst>
          <pc:docMk/>
          <pc:sldMk cId="909192095" sldId="339"/>
        </pc:sldMkLst>
        <pc:spChg chg="mod">
          <ac:chgData name="Bressan Helene" userId="S::h.bressan@brgm.fr::edb2baa9-d830-4036-bbf1-16a746e6350b" providerId="AD" clId="Web-{B285B49F-A0FB-B000-CB80-179879223726}" dt="2021-03-15T14:28:02.595" v="98" actId="20577"/>
          <ac:spMkLst>
            <pc:docMk/>
            <pc:sldMk cId="909192095" sldId="339"/>
            <ac:spMk id="8" creationId="{48DEC7D1-690A-4DB8-B5DE-97BD85D3ACBC}"/>
          </ac:spMkLst>
        </pc:spChg>
      </pc:sldChg>
      <pc:sldChg chg="modSp">
        <pc:chgData name="Bressan Helene" userId="S::h.bressan@brgm.fr::edb2baa9-d830-4036-bbf1-16a746e6350b" providerId="AD" clId="Web-{B285B49F-A0FB-B000-CB80-179879223726}" dt="2021-03-15T14:28:09.345" v="99" actId="20577"/>
        <pc:sldMkLst>
          <pc:docMk/>
          <pc:sldMk cId="194951324" sldId="352"/>
        </pc:sldMkLst>
        <pc:spChg chg="mod">
          <ac:chgData name="Bressan Helene" userId="S::h.bressan@brgm.fr::edb2baa9-d830-4036-bbf1-16a746e6350b" providerId="AD" clId="Web-{B285B49F-A0FB-B000-CB80-179879223726}" dt="2021-03-15T14:28:09.345" v="99" actId="20577"/>
          <ac:spMkLst>
            <pc:docMk/>
            <pc:sldMk cId="194951324" sldId="352"/>
            <ac:spMk id="8" creationId="{48DEC7D1-690A-4DB8-B5DE-97BD85D3ACBC}"/>
          </ac:spMkLst>
        </pc:spChg>
      </pc:sldChg>
      <pc:sldChg chg="modSp">
        <pc:chgData name="Bressan Helene" userId="S::h.bressan@brgm.fr::edb2baa9-d830-4036-bbf1-16a746e6350b" providerId="AD" clId="Web-{B285B49F-A0FB-B000-CB80-179879223726}" dt="2021-03-15T14:29:08.628" v="101" actId="20577"/>
        <pc:sldMkLst>
          <pc:docMk/>
          <pc:sldMk cId="1303160243" sldId="355"/>
        </pc:sldMkLst>
        <pc:spChg chg="mod">
          <ac:chgData name="Bressan Helene" userId="S::h.bressan@brgm.fr::edb2baa9-d830-4036-bbf1-16a746e6350b" providerId="AD" clId="Web-{B285B49F-A0FB-B000-CB80-179879223726}" dt="2021-03-15T14:29:08.628" v="101" actId="20577"/>
          <ac:spMkLst>
            <pc:docMk/>
            <pc:sldMk cId="1303160243" sldId="355"/>
            <ac:spMk id="14" creationId="{F1027134-4255-4973-80E1-FB7293F87E19}"/>
          </ac:spMkLst>
        </pc:spChg>
      </pc:sldChg>
      <pc:sldChg chg="modSp">
        <pc:chgData name="Bressan Helene" userId="S::h.bressan@brgm.fr::edb2baa9-d830-4036-bbf1-16a746e6350b" providerId="AD" clId="Web-{B285B49F-A0FB-B000-CB80-179879223726}" dt="2021-03-15T14:30:01.895" v="113" actId="20577"/>
        <pc:sldMkLst>
          <pc:docMk/>
          <pc:sldMk cId="2167604991" sldId="356"/>
        </pc:sldMkLst>
        <pc:spChg chg="mod">
          <ac:chgData name="Bressan Helene" userId="S::h.bressan@brgm.fr::edb2baa9-d830-4036-bbf1-16a746e6350b" providerId="AD" clId="Web-{B285B49F-A0FB-B000-CB80-179879223726}" dt="2021-03-15T14:30:01.895" v="113" actId="20577"/>
          <ac:spMkLst>
            <pc:docMk/>
            <pc:sldMk cId="2167604991" sldId="356"/>
            <ac:spMk id="10" creationId="{F1027134-4255-4973-80E1-FB7293F87E19}"/>
          </ac:spMkLst>
        </pc:spChg>
      </pc:sldChg>
      <pc:sldChg chg="modSp">
        <pc:chgData name="Bressan Helene" userId="S::h.bressan@brgm.fr::edb2baa9-d830-4036-bbf1-16a746e6350b" providerId="AD" clId="Web-{B285B49F-A0FB-B000-CB80-179879223726}" dt="2021-03-15T14:07:27.410" v="1" actId="20577"/>
        <pc:sldMkLst>
          <pc:docMk/>
          <pc:sldMk cId="2782435368" sldId="358"/>
        </pc:sldMkLst>
        <pc:spChg chg="mod">
          <ac:chgData name="Bressan Helene" userId="S::h.bressan@brgm.fr::edb2baa9-d830-4036-bbf1-16a746e6350b" providerId="AD" clId="Web-{B285B49F-A0FB-B000-CB80-179879223726}" dt="2021-03-15T14:07:27.410" v="1" actId="20577"/>
          <ac:spMkLst>
            <pc:docMk/>
            <pc:sldMk cId="2782435368" sldId="358"/>
            <ac:spMk id="58" creationId="{F1027134-4255-4973-80E1-FB7293F87E19}"/>
          </ac:spMkLst>
        </pc:spChg>
      </pc:sldChg>
    </pc:docChg>
  </pc:docChgLst>
  <pc:docChgLst>
    <pc:chgData name="Loigerot Stephane" userId="S::s.loigerot@brgm.fr::3d80a558-d1fa-4b25-93d5-e3495efc926e" providerId="AD" clId="Web-{7F11D677-8F77-4DBE-B20E-9579ED6DC4FF}"/>
    <pc:docChg chg="addSld modSld sldOrd">
      <pc:chgData name="Loigerot Stephane" userId="S::s.loigerot@brgm.fr::3d80a558-d1fa-4b25-93d5-e3495efc926e" providerId="AD" clId="Web-{7F11D677-8F77-4DBE-B20E-9579ED6DC4FF}" dt="2020-02-05T10:36:36.898" v="1112" actId="20577"/>
      <pc:docMkLst>
        <pc:docMk/>
      </pc:docMkLst>
      <pc:sldChg chg="modSp">
        <pc:chgData name="Loigerot Stephane" userId="S::s.loigerot@brgm.fr::3d80a558-d1fa-4b25-93d5-e3495efc926e" providerId="AD" clId="Web-{7F11D677-8F77-4DBE-B20E-9579ED6DC4FF}" dt="2020-02-05T10:19:24.297" v="873" actId="20577"/>
        <pc:sldMkLst>
          <pc:docMk/>
          <pc:sldMk cId="2308833575" sldId="304"/>
        </pc:sldMkLst>
        <pc:spChg chg="mod">
          <ac:chgData name="Loigerot Stephane" userId="S::s.loigerot@brgm.fr::3d80a558-d1fa-4b25-93d5-e3495efc926e" providerId="AD" clId="Web-{7F11D677-8F77-4DBE-B20E-9579ED6DC4FF}" dt="2020-02-05T10:08:13.069" v="155" actId="20577"/>
          <ac:spMkLst>
            <pc:docMk/>
            <pc:sldMk cId="2308833575" sldId="304"/>
            <ac:spMk id="7" creationId="{32E8AFA0-BFBE-40A3-AFA1-91B4533CA7DF}"/>
          </ac:spMkLst>
        </pc:spChg>
        <pc:spChg chg="mod">
          <ac:chgData name="Loigerot Stephane" userId="S::s.loigerot@brgm.fr::3d80a558-d1fa-4b25-93d5-e3495efc926e" providerId="AD" clId="Web-{7F11D677-8F77-4DBE-B20E-9579ED6DC4FF}" dt="2020-02-05T10:19:24.297" v="873" actId="20577"/>
          <ac:spMkLst>
            <pc:docMk/>
            <pc:sldMk cId="2308833575" sldId="304"/>
            <ac:spMk id="8" creationId="{48DEC7D1-690A-4DB8-B5DE-97BD85D3ACBC}"/>
          </ac:spMkLst>
        </pc:spChg>
      </pc:sldChg>
      <pc:sldChg chg="ord">
        <pc:chgData name="Loigerot Stephane" userId="S::s.loigerot@brgm.fr::3d80a558-d1fa-4b25-93d5-e3495efc926e" providerId="AD" clId="Web-{7F11D677-8F77-4DBE-B20E-9579ED6DC4FF}" dt="2020-02-05T10:06:28.422" v="83"/>
        <pc:sldMkLst>
          <pc:docMk/>
          <pc:sldMk cId="3601527540" sldId="308"/>
        </pc:sldMkLst>
      </pc:sldChg>
      <pc:sldChg chg="ord">
        <pc:chgData name="Loigerot Stephane" userId="S::s.loigerot@brgm.fr::3d80a558-d1fa-4b25-93d5-e3495efc926e" providerId="AD" clId="Web-{7F11D677-8F77-4DBE-B20E-9579ED6DC4FF}" dt="2020-02-05T10:06:56.419" v="84"/>
        <pc:sldMkLst>
          <pc:docMk/>
          <pc:sldMk cId="1585655402" sldId="309"/>
        </pc:sldMkLst>
      </pc:sldChg>
      <pc:sldChg chg="ord">
        <pc:chgData name="Loigerot Stephane" userId="S::s.loigerot@brgm.fr::3d80a558-d1fa-4b25-93d5-e3495efc926e" providerId="AD" clId="Web-{7F11D677-8F77-4DBE-B20E-9579ED6DC4FF}" dt="2020-02-05T10:06:59.341" v="85"/>
        <pc:sldMkLst>
          <pc:docMk/>
          <pc:sldMk cId="2796083688" sldId="310"/>
        </pc:sldMkLst>
      </pc:sldChg>
      <pc:sldChg chg="ord">
        <pc:chgData name="Loigerot Stephane" userId="S::s.loigerot@brgm.fr::3d80a558-d1fa-4b25-93d5-e3495efc926e" providerId="AD" clId="Web-{7F11D677-8F77-4DBE-B20E-9579ED6DC4FF}" dt="2020-02-05T10:07:02.900" v="86"/>
        <pc:sldMkLst>
          <pc:docMk/>
          <pc:sldMk cId="3644243674" sldId="311"/>
        </pc:sldMkLst>
      </pc:sldChg>
      <pc:sldChg chg="ord">
        <pc:chgData name="Loigerot Stephane" userId="S::s.loigerot@brgm.fr::3d80a558-d1fa-4b25-93d5-e3495efc926e" providerId="AD" clId="Web-{7F11D677-8F77-4DBE-B20E-9579ED6DC4FF}" dt="2020-02-05T10:07:21.670" v="87"/>
        <pc:sldMkLst>
          <pc:docMk/>
          <pc:sldMk cId="2453245983" sldId="312"/>
        </pc:sldMkLst>
      </pc:sldChg>
      <pc:sldChg chg="modSp add replId">
        <pc:chgData name="Loigerot Stephane" userId="S::s.loigerot@brgm.fr::3d80a558-d1fa-4b25-93d5-e3495efc926e" providerId="AD" clId="Web-{7F11D677-8F77-4DBE-B20E-9579ED6DC4FF}" dt="2020-02-05T10:36:36.898" v="1112" actId="20577"/>
        <pc:sldMkLst>
          <pc:docMk/>
          <pc:sldMk cId="3947965063" sldId="317"/>
        </pc:sldMkLst>
        <pc:spChg chg="mod">
          <ac:chgData name="Loigerot Stephane" userId="S::s.loigerot@brgm.fr::3d80a558-d1fa-4b25-93d5-e3495efc926e" providerId="AD" clId="Web-{7F11D677-8F77-4DBE-B20E-9579ED6DC4FF}" dt="2020-02-05T10:20:42.843" v="912" actId="20577"/>
          <ac:spMkLst>
            <pc:docMk/>
            <pc:sldMk cId="3947965063" sldId="317"/>
            <ac:spMk id="7" creationId="{32E8AFA0-BFBE-40A3-AFA1-91B4533CA7DF}"/>
          </ac:spMkLst>
        </pc:spChg>
        <pc:spChg chg="mod">
          <ac:chgData name="Loigerot Stephane" userId="S::s.loigerot@brgm.fr::3d80a558-d1fa-4b25-93d5-e3495efc926e" providerId="AD" clId="Web-{7F11D677-8F77-4DBE-B20E-9579ED6DC4FF}" dt="2020-02-05T10:36:36.898" v="1112" actId="20577"/>
          <ac:spMkLst>
            <pc:docMk/>
            <pc:sldMk cId="3947965063" sldId="317"/>
            <ac:spMk id="8" creationId="{48DEC7D1-690A-4DB8-B5DE-97BD85D3ACBC}"/>
          </ac:spMkLst>
        </pc:spChg>
      </pc:sldChg>
    </pc:docChg>
  </pc:docChgLst>
  <pc:docChgLst>
    <pc:chgData name="Morel Olivier" userId="S::o.morel@brgm.fr::b7e9381a-e66c-4141-861f-351383c7cb0c" providerId="AD" clId="Web-{13365B9F-DA48-597F-79FD-0091EC16CAD2}"/>
    <pc:docChg chg="modSld">
      <pc:chgData name="Morel Olivier" userId="S::o.morel@brgm.fr::b7e9381a-e66c-4141-861f-351383c7cb0c" providerId="AD" clId="Web-{13365B9F-DA48-597F-79FD-0091EC16CAD2}" dt="2021-03-15T15:44:26.853" v="11" actId="20577"/>
      <pc:docMkLst>
        <pc:docMk/>
      </pc:docMkLst>
      <pc:sldChg chg="modSp">
        <pc:chgData name="Morel Olivier" userId="S::o.morel@brgm.fr::b7e9381a-e66c-4141-861f-351383c7cb0c" providerId="AD" clId="Web-{13365B9F-DA48-597F-79FD-0091EC16CAD2}" dt="2021-03-15T15:44:26.853" v="11" actId="20577"/>
        <pc:sldMkLst>
          <pc:docMk/>
          <pc:sldMk cId="3428639022" sldId="335"/>
        </pc:sldMkLst>
        <pc:spChg chg="mod">
          <ac:chgData name="Morel Olivier" userId="S::o.morel@brgm.fr::b7e9381a-e66c-4141-861f-351383c7cb0c" providerId="AD" clId="Web-{13365B9F-DA48-597F-79FD-0091EC16CAD2}" dt="2021-03-15T15:44:26.853" v="11" actId="20577"/>
          <ac:spMkLst>
            <pc:docMk/>
            <pc:sldMk cId="3428639022" sldId="335"/>
            <ac:spMk id="8" creationId="{48DEC7D1-690A-4DB8-B5DE-97BD85D3ACBC}"/>
          </ac:spMkLst>
        </pc:spChg>
      </pc:sldChg>
    </pc:docChg>
  </pc:docChgLst>
  <pc:docChgLst>
    <pc:chgData name="Pouvesle Olivier" userId="S::o.pouvesle@brgm.fr::8266cfad-f159-40da-a95b-20c5458d3252" providerId="AD" clId="Web-{A059DD0D-ECF8-44BF-83D4-742CB94A7A73}"/>
    <pc:docChg chg="modSld">
      <pc:chgData name="Pouvesle Olivier" userId="S::o.pouvesle@brgm.fr::8266cfad-f159-40da-a95b-20c5458d3252" providerId="AD" clId="Web-{A059DD0D-ECF8-44BF-83D4-742CB94A7A73}" dt="2020-02-07T09:59:59.914" v="13" actId="20577"/>
      <pc:docMkLst>
        <pc:docMk/>
      </pc:docMkLst>
      <pc:sldChg chg="modSp">
        <pc:chgData name="Pouvesle Olivier" userId="S::o.pouvesle@brgm.fr::8266cfad-f159-40da-a95b-20c5458d3252" providerId="AD" clId="Web-{A059DD0D-ECF8-44BF-83D4-742CB94A7A73}" dt="2020-02-07T09:59:59.914" v="13" actId="20577"/>
        <pc:sldMkLst>
          <pc:docMk/>
          <pc:sldMk cId="1575995021" sldId="313"/>
        </pc:sldMkLst>
        <pc:spChg chg="mod">
          <ac:chgData name="Pouvesle Olivier" userId="S::o.pouvesle@brgm.fr::8266cfad-f159-40da-a95b-20c5458d3252" providerId="AD" clId="Web-{A059DD0D-ECF8-44BF-83D4-742CB94A7A73}" dt="2020-02-07T09:59:59.914" v="13" actId="20577"/>
          <ac:spMkLst>
            <pc:docMk/>
            <pc:sldMk cId="1575995021" sldId="313"/>
            <ac:spMk id="9" creationId="{48DEC7D1-690A-4DB8-B5DE-97BD85D3ACBC}"/>
          </ac:spMkLst>
        </pc:spChg>
      </pc:sldChg>
    </pc:docChg>
  </pc:docChgLst>
  <pc:docChgLst>
    <pc:chgData name="Pouvesle Olivier" userId="S::o.pouvesle@brgm.fr::8266cfad-f159-40da-a95b-20c5458d3252" providerId="AD" clId="Web-{62EC4100-4810-450A-9DC0-B38827AEA92B}"/>
    <pc:docChg chg="addSld modSld">
      <pc:chgData name="Pouvesle Olivier" userId="S::o.pouvesle@brgm.fr::8266cfad-f159-40da-a95b-20c5458d3252" providerId="AD" clId="Web-{62EC4100-4810-450A-9DC0-B38827AEA92B}" dt="2020-02-06T13:49:21.858" v="230" actId="20577"/>
      <pc:docMkLst>
        <pc:docMk/>
      </pc:docMkLst>
      <pc:sldChg chg="modSp">
        <pc:chgData name="Pouvesle Olivier" userId="S::o.pouvesle@brgm.fr::8266cfad-f159-40da-a95b-20c5458d3252" providerId="AD" clId="Web-{62EC4100-4810-450A-9DC0-B38827AEA92B}" dt="2020-02-06T10:10:24.790" v="86" actId="20577"/>
        <pc:sldMkLst>
          <pc:docMk/>
          <pc:sldMk cId="3601527540" sldId="308"/>
        </pc:sldMkLst>
        <pc:spChg chg="mod">
          <ac:chgData name="Pouvesle Olivier" userId="S::o.pouvesle@brgm.fr::8266cfad-f159-40da-a95b-20c5458d3252" providerId="AD" clId="Web-{62EC4100-4810-450A-9DC0-B38827AEA92B}" dt="2020-02-06T10:10:24.790" v="86" actId="20577"/>
          <ac:spMkLst>
            <pc:docMk/>
            <pc:sldMk cId="3601527540" sldId="308"/>
            <ac:spMk id="8" creationId="{48DEC7D1-690A-4DB8-B5DE-97BD85D3ACBC}"/>
          </ac:spMkLst>
        </pc:spChg>
      </pc:sldChg>
      <pc:sldChg chg="modSp">
        <pc:chgData name="Pouvesle Olivier" userId="S::o.pouvesle@brgm.fr::8266cfad-f159-40da-a95b-20c5458d3252" providerId="AD" clId="Web-{62EC4100-4810-450A-9DC0-B38827AEA92B}" dt="2020-02-06T10:11:01.195" v="87" actId="20577"/>
        <pc:sldMkLst>
          <pc:docMk/>
          <pc:sldMk cId="1585655402" sldId="309"/>
        </pc:sldMkLst>
        <pc:spChg chg="mod">
          <ac:chgData name="Pouvesle Olivier" userId="S::o.pouvesle@brgm.fr::8266cfad-f159-40da-a95b-20c5458d3252" providerId="AD" clId="Web-{62EC4100-4810-450A-9DC0-B38827AEA92B}" dt="2020-02-06T10:11:01.195" v="87" actId="20577"/>
          <ac:spMkLst>
            <pc:docMk/>
            <pc:sldMk cId="1585655402" sldId="309"/>
            <ac:spMk id="8" creationId="{48DEC7D1-690A-4DB8-B5DE-97BD85D3ACBC}"/>
          </ac:spMkLst>
        </pc:spChg>
      </pc:sldChg>
      <pc:sldChg chg="addSp delSp modSp">
        <pc:chgData name="Pouvesle Olivier" userId="S::o.pouvesle@brgm.fr::8266cfad-f159-40da-a95b-20c5458d3252" providerId="AD" clId="Web-{62EC4100-4810-450A-9DC0-B38827AEA92B}" dt="2020-02-06T09:42:13.721" v="85"/>
        <pc:sldMkLst>
          <pc:docMk/>
          <pc:sldMk cId="55391824" sldId="316"/>
        </pc:sldMkLst>
        <pc:spChg chg="add mod">
          <ac:chgData name="Pouvesle Olivier" userId="S::o.pouvesle@brgm.fr::8266cfad-f159-40da-a95b-20c5458d3252" providerId="AD" clId="Web-{62EC4100-4810-450A-9DC0-B38827AEA92B}" dt="2020-02-06T09:27:27.518" v="7"/>
          <ac:spMkLst>
            <pc:docMk/>
            <pc:sldMk cId="55391824" sldId="316"/>
            <ac:spMk id="3" creationId="{84FFB798-60A3-43EA-8FA8-921048D85118}"/>
          </ac:spMkLst>
        </pc:spChg>
        <pc:spChg chg="mod">
          <ac:chgData name="Pouvesle Olivier" userId="S::o.pouvesle@brgm.fr::8266cfad-f159-40da-a95b-20c5458d3252" providerId="AD" clId="Web-{62EC4100-4810-450A-9DC0-B38827AEA92B}" dt="2020-02-06T09:41:19.910" v="81" actId="14100"/>
          <ac:spMkLst>
            <pc:docMk/>
            <pc:sldMk cId="55391824" sldId="316"/>
            <ac:spMk id="5" creationId="{00000000-0000-0000-0000-000000000000}"/>
          </ac:spMkLst>
        </pc:spChg>
        <pc:spChg chg="add mod">
          <ac:chgData name="Pouvesle Olivier" userId="S::o.pouvesle@brgm.fr::8266cfad-f159-40da-a95b-20c5458d3252" providerId="AD" clId="Web-{62EC4100-4810-450A-9DC0-B38827AEA92B}" dt="2020-02-06T09:29:21.471" v="35" actId="14100"/>
          <ac:spMkLst>
            <pc:docMk/>
            <pc:sldMk cId="55391824" sldId="316"/>
            <ac:spMk id="9" creationId="{6EF9558B-8345-468E-B358-2C8255380289}"/>
          </ac:spMkLst>
        </pc:spChg>
        <pc:spChg chg="add mod">
          <ac:chgData name="Pouvesle Olivier" userId="S::o.pouvesle@brgm.fr::8266cfad-f159-40da-a95b-20c5458d3252" providerId="AD" clId="Web-{62EC4100-4810-450A-9DC0-B38827AEA92B}" dt="2020-02-06T09:30:11.877" v="57"/>
          <ac:spMkLst>
            <pc:docMk/>
            <pc:sldMk cId="55391824" sldId="316"/>
            <ac:spMk id="10" creationId="{32E01EA2-3AD2-4ABB-B2C1-D2CD7E57F808}"/>
          </ac:spMkLst>
        </pc:spChg>
        <pc:spChg chg="add del mod">
          <ac:chgData name="Pouvesle Olivier" userId="S::o.pouvesle@brgm.fr::8266cfad-f159-40da-a95b-20c5458d3252" providerId="AD" clId="Web-{62EC4100-4810-450A-9DC0-B38827AEA92B}" dt="2020-02-06T09:42:13.721" v="85"/>
          <ac:spMkLst>
            <pc:docMk/>
            <pc:sldMk cId="55391824" sldId="316"/>
            <ac:spMk id="11" creationId="{8B36311F-811D-4150-8BC8-F55D538A6913}"/>
          </ac:spMkLst>
        </pc:spChg>
        <pc:spChg chg="add mod">
          <ac:chgData name="Pouvesle Olivier" userId="S::o.pouvesle@brgm.fr::8266cfad-f159-40da-a95b-20c5458d3252" providerId="AD" clId="Web-{62EC4100-4810-450A-9DC0-B38827AEA92B}" dt="2020-02-06T09:27:39.721" v="13" actId="20577"/>
          <ac:spMkLst>
            <pc:docMk/>
            <pc:sldMk cId="55391824" sldId="316"/>
            <ac:spMk id="16" creationId="{E59EA0CB-FF15-4F43-9E63-6E78BD0C877C}"/>
          </ac:spMkLst>
        </pc:spChg>
        <pc:spChg chg="ord">
          <ac:chgData name="Pouvesle Olivier" userId="S::o.pouvesle@brgm.fr::8266cfad-f159-40da-a95b-20c5458d3252" providerId="AD" clId="Web-{62EC4100-4810-450A-9DC0-B38827AEA92B}" dt="2020-02-06T09:30:35.440" v="67"/>
          <ac:spMkLst>
            <pc:docMk/>
            <pc:sldMk cId="55391824" sldId="316"/>
            <ac:spMk id="17" creationId="{FB85B02A-A360-4111-B363-A5BE2D0DDB4D}"/>
          </ac:spMkLst>
        </pc:spChg>
        <pc:spChg chg="mod">
          <ac:chgData name="Pouvesle Olivier" userId="S::o.pouvesle@brgm.fr::8266cfad-f159-40da-a95b-20c5458d3252" providerId="AD" clId="Web-{62EC4100-4810-450A-9DC0-B38827AEA92B}" dt="2020-02-06T09:40:45.096" v="74" actId="1076"/>
          <ac:spMkLst>
            <pc:docMk/>
            <pc:sldMk cId="55391824" sldId="316"/>
            <ac:spMk id="18" creationId="{F1027134-4255-4973-80E1-FB7293F87E19}"/>
          </ac:spMkLst>
        </pc:spChg>
        <pc:spChg chg="mod">
          <ac:chgData name="Pouvesle Olivier" userId="S::o.pouvesle@brgm.fr::8266cfad-f159-40da-a95b-20c5458d3252" providerId="AD" clId="Web-{62EC4100-4810-450A-9DC0-B38827AEA92B}" dt="2020-02-06T09:29:24.143" v="36" actId="14100"/>
          <ac:spMkLst>
            <pc:docMk/>
            <pc:sldMk cId="55391824" sldId="316"/>
            <ac:spMk id="19" creationId="{0AA3EB10-B08B-4FD6-A7FE-410EAB8678F8}"/>
          </ac:spMkLst>
        </pc:spChg>
        <pc:spChg chg="add mod">
          <ac:chgData name="Pouvesle Olivier" userId="S::o.pouvesle@brgm.fr::8266cfad-f159-40da-a95b-20c5458d3252" providerId="AD" clId="Web-{62EC4100-4810-450A-9DC0-B38827AEA92B}" dt="2020-02-06T09:27:42.002" v="15" actId="20577"/>
          <ac:spMkLst>
            <pc:docMk/>
            <pc:sldMk cId="55391824" sldId="316"/>
            <ac:spMk id="24" creationId="{E75153D7-31B9-4F17-8CE9-394C5A28620B}"/>
          </ac:spMkLst>
        </pc:spChg>
        <pc:spChg chg="add mod">
          <ac:chgData name="Pouvesle Olivier" userId="S::o.pouvesle@brgm.fr::8266cfad-f159-40da-a95b-20c5458d3252" providerId="AD" clId="Web-{62EC4100-4810-450A-9DC0-B38827AEA92B}" dt="2020-02-06T09:28:25.971" v="23" actId="1076"/>
          <ac:spMkLst>
            <pc:docMk/>
            <pc:sldMk cId="55391824" sldId="316"/>
            <ac:spMk id="25" creationId="{0C3331E5-2DBE-4A98-821C-147285D0BB07}"/>
          </ac:spMkLst>
        </pc:spChg>
        <pc:spChg chg="add mod">
          <ac:chgData name="Pouvesle Olivier" userId="S::o.pouvesle@brgm.fr::8266cfad-f159-40da-a95b-20c5458d3252" providerId="AD" clId="Web-{62EC4100-4810-450A-9DC0-B38827AEA92B}" dt="2020-02-06T09:28:31.877" v="25" actId="1076"/>
          <ac:spMkLst>
            <pc:docMk/>
            <pc:sldMk cId="55391824" sldId="316"/>
            <ac:spMk id="26" creationId="{B3F7C36D-A917-4898-8487-EB302F72F985}"/>
          </ac:spMkLst>
        </pc:spChg>
        <pc:spChg chg="add mod">
          <ac:chgData name="Pouvesle Olivier" userId="S::o.pouvesle@brgm.fr::8266cfad-f159-40da-a95b-20c5458d3252" providerId="AD" clId="Web-{62EC4100-4810-450A-9DC0-B38827AEA92B}" dt="2020-02-06T09:28:58.127" v="29" actId="14100"/>
          <ac:spMkLst>
            <pc:docMk/>
            <pc:sldMk cId="55391824" sldId="316"/>
            <ac:spMk id="27" creationId="{893FFA30-AB38-46C0-8303-A5C6CE7A72E2}"/>
          </ac:spMkLst>
        </pc:spChg>
        <pc:spChg chg="add mod">
          <ac:chgData name="Pouvesle Olivier" userId="S::o.pouvesle@brgm.fr::8266cfad-f159-40da-a95b-20c5458d3252" providerId="AD" clId="Web-{62EC4100-4810-450A-9DC0-B38827AEA92B}" dt="2020-02-06T09:29:07.112" v="33" actId="20577"/>
          <ac:spMkLst>
            <pc:docMk/>
            <pc:sldMk cId="55391824" sldId="316"/>
            <ac:spMk id="28" creationId="{29378C6A-873B-4573-8A58-0A649521B7E4}"/>
          </ac:spMkLst>
        </pc:spChg>
        <pc:spChg chg="add mod">
          <ac:chgData name="Pouvesle Olivier" userId="S::o.pouvesle@brgm.fr::8266cfad-f159-40da-a95b-20c5458d3252" providerId="AD" clId="Web-{62EC4100-4810-450A-9DC0-B38827AEA92B}" dt="2020-02-06T09:29:38.065" v="39" actId="1076"/>
          <ac:spMkLst>
            <pc:docMk/>
            <pc:sldMk cId="55391824" sldId="316"/>
            <ac:spMk id="29" creationId="{DFE9D8F3-566C-48C6-870B-CD47376C9432}"/>
          </ac:spMkLst>
        </pc:spChg>
        <pc:spChg chg="add mod ord">
          <ac:chgData name="Pouvesle Olivier" userId="S::o.pouvesle@brgm.fr::8266cfad-f159-40da-a95b-20c5458d3252" providerId="AD" clId="Web-{62EC4100-4810-450A-9DC0-B38827AEA92B}" dt="2020-02-06T09:31:19.408" v="69"/>
          <ac:spMkLst>
            <pc:docMk/>
            <pc:sldMk cId="55391824" sldId="316"/>
            <ac:spMk id="30" creationId="{B48FDB0D-F278-4DE5-A429-97A3E3853186}"/>
          </ac:spMkLst>
        </pc:spChg>
        <pc:cxnChg chg="mod">
          <ac:chgData name="Pouvesle Olivier" userId="S::o.pouvesle@brgm.fr::8266cfad-f159-40da-a95b-20c5458d3252" providerId="AD" clId="Web-{62EC4100-4810-450A-9DC0-B38827AEA92B}" dt="2020-02-06T09:41:19.910" v="81" actId="14100"/>
          <ac:cxnSpMkLst>
            <pc:docMk/>
            <pc:sldMk cId="55391824" sldId="316"/>
            <ac:cxnSpMk id="8" creationId="{00000000-0000-0000-0000-000000000000}"/>
          </ac:cxnSpMkLst>
        </pc:cxnChg>
        <pc:cxnChg chg="add mod">
          <ac:chgData name="Pouvesle Olivier" userId="S::o.pouvesle@brgm.fr::8266cfad-f159-40da-a95b-20c5458d3252" providerId="AD" clId="Web-{62EC4100-4810-450A-9DC0-B38827AEA92B}" dt="2020-02-06T09:41:31.705" v="82" actId="14100"/>
          <ac:cxnSpMkLst>
            <pc:docMk/>
            <pc:sldMk cId="55391824" sldId="316"/>
            <ac:cxnSpMk id="31" creationId="{7F7F4DCB-B666-4438-9EDB-00A4E7801795}"/>
          </ac:cxnSpMkLst>
        </pc:cxnChg>
      </pc:sldChg>
      <pc:sldChg chg="modSp add replId">
        <pc:chgData name="Pouvesle Olivier" userId="S::o.pouvesle@brgm.fr::8266cfad-f159-40da-a95b-20c5458d3252" providerId="AD" clId="Web-{62EC4100-4810-450A-9DC0-B38827AEA92B}" dt="2020-02-06T13:49:21.858" v="230" actId="20577"/>
        <pc:sldMkLst>
          <pc:docMk/>
          <pc:sldMk cId="339153787" sldId="318"/>
        </pc:sldMkLst>
        <pc:spChg chg="mod">
          <ac:chgData name="Pouvesle Olivier" userId="S::o.pouvesle@brgm.fr::8266cfad-f159-40da-a95b-20c5458d3252" providerId="AD" clId="Web-{62EC4100-4810-450A-9DC0-B38827AEA92B}" dt="2020-02-06T13:46:22.013" v="117" actId="20577"/>
          <ac:spMkLst>
            <pc:docMk/>
            <pc:sldMk cId="339153787" sldId="318"/>
            <ac:spMk id="7" creationId="{32E8AFA0-BFBE-40A3-AFA1-91B4533CA7DF}"/>
          </ac:spMkLst>
        </pc:spChg>
        <pc:spChg chg="mod">
          <ac:chgData name="Pouvesle Olivier" userId="S::o.pouvesle@brgm.fr::8266cfad-f159-40da-a95b-20c5458d3252" providerId="AD" clId="Web-{62EC4100-4810-450A-9DC0-B38827AEA92B}" dt="2020-02-06T13:49:21.858" v="230" actId="20577"/>
          <ac:spMkLst>
            <pc:docMk/>
            <pc:sldMk cId="339153787" sldId="318"/>
            <ac:spMk id="8" creationId="{48DEC7D1-690A-4DB8-B5DE-97BD85D3ACBC}"/>
          </ac:spMkLst>
        </pc:spChg>
      </pc:sldChg>
    </pc:docChg>
  </pc:docChgLst>
  <pc:docChgLst>
    <pc:chgData name="Bressan Helene" userId="S::h.bressan@brgm.fr::edb2baa9-d830-4036-bbf1-16a746e6350b" providerId="AD" clId="Web-{F1B81A72-54CC-2880-FA17-D035F72A7675}"/>
    <pc:docChg chg="modSld">
      <pc:chgData name="Bressan Helene" userId="S::h.bressan@brgm.fr::edb2baa9-d830-4036-bbf1-16a746e6350b" providerId="AD" clId="Web-{F1B81A72-54CC-2880-FA17-D035F72A7675}" dt="2021-03-15T15:33:35.771" v="256" actId="20577"/>
      <pc:docMkLst>
        <pc:docMk/>
      </pc:docMkLst>
      <pc:sldChg chg="modSp">
        <pc:chgData name="Bressan Helene" userId="S::h.bressan@brgm.fr::edb2baa9-d830-4036-bbf1-16a746e6350b" providerId="AD" clId="Web-{F1B81A72-54CC-2880-FA17-D035F72A7675}" dt="2021-03-15T15:20:07.447" v="2" actId="20577"/>
        <pc:sldMkLst>
          <pc:docMk/>
          <pc:sldMk cId="3734753719" sldId="327"/>
        </pc:sldMkLst>
        <pc:spChg chg="mod">
          <ac:chgData name="Bressan Helene" userId="S::h.bressan@brgm.fr::edb2baa9-d830-4036-bbf1-16a746e6350b" providerId="AD" clId="Web-{F1B81A72-54CC-2880-FA17-D035F72A7675}" dt="2021-03-15T15:20:07.447" v="2" actId="20577"/>
          <ac:spMkLst>
            <pc:docMk/>
            <pc:sldMk cId="3734753719" sldId="327"/>
            <ac:spMk id="27" creationId="{48DEC7D1-690A-4DB8-B5DE-97BD85D3ACBC}"/>
          </ac:spMkLst>
        </pc:spChg>
      </pc:sldChg>
      <pc:sldChg chg="modSp">
        <pc:chgData name="Bressan Helene" userId="S::h.bressan@brgm.fr::edb2baa9-d830-4036-bbf1-16a746e6350b" providerId="AD" clId="Web-{F1B81A72-54CC-2880-FA17-D035F72A7675}" dt="2021-03-15T15:33:35.771" v="256" actId="20577"/>
        <pc:sldMkLst>
          <pc:docMk/>
          <pc:sldMk cId="194951324" sldId="352"/>
        </pc:sldMkLst>
        <pc:spChg chg="mod">
          <ac:chgData name="Bressan Helene" userId="S::h.bressan@brgm.fr::edb2baa9-d830-4036-bbf1-16a746e6350b" providerId="AD" clId="Web-{F1B81A72-54CC-2880-FA17-D035F72A7675}" dt="2021-03-15T15:33:35.771" v="256" actId="20577"/>
          <ac:spMkLst>
            <pc:docMk/>
            <pc:sldMk cId="194951324" sldId="352"/>
            <ac:spMk id="8" creationId="{48DEC7D1-690A-4DB8-B5DE-97BD85D3ACBC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C3D898-583B-4AC3-8379-DE732F81E886}" type="datetimeFigureOut">
              <a:rPr lang="fr-FR" smtClean="0"/>
              <a:t>10/10/2022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E5EFEB-E5DA-41EE-93DF-F11CDADEA48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501592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E5EFEB-E5DA-41EE-93DF-F11CDADEA48F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576473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E5EFEB-E5DA-41EE-93DF-F11CDADEA48F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343862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E5EFEB-E5DA-41EE-93DF-F11CDADEA48F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641708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E5EFEB-E5DA-41EE-93DF-F11CDADEA48F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952660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E5EFEB-E5DA-41EE-93DF-F11CDADEA48F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991730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E5EFEB-E5DA-41EE-93DF-F11CDADEA48F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821575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E5EFEB-E5DA-41EE-93DF-F11CDADEA48F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129293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E5EFEB-E5DA-41EE-93DF-F11CDADEA48F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555616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E5EFEB-E5DA-41EE-93DF-F11CDADEA48F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074855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E5EFEB-E5DA-41EE-93DF-F11CDADEA48F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527952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E5EFEB-E5DA-41EE-93DF-F11CDADEA48F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842959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E5EFEB-E5DA-41EE-93DF-F11CDADEA48F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764171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E5EFEB-E5DA-41EE-93DF-F11CDADEA48F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224885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E5EFEB-E5DA-41EE-93DF-F11CDADEA48F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061390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E5EFEB-E5DA-41EE-93DF-F11CDADEA48F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358747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3">
            <a:extLst>
              <a:ext uri="{FF2B5EF4-FFF2-40B4-BE49-F238E27FC236}">
                <a16:creationId xmlns:a16="http://schemas.microsoft.com/office/drawing/2014/main" id="{75F36785-ECEB-4602-B519-97E502E176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724400" y="631190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algn="ctr"/>
            <a:fld id="{F350894E-0509-424B-B937-9012733DE64A}" type="slidenum">
              <a:rPr lang="fr-FR" sz="1200" smtClean="0">
                <a:solidFill>
                  <a:schemeClr val="bg1">
                    <a:lumMod val="50000"/>
                  </a:schemeClr>
                </a:solidFill>
              </a:rPr>
              <a:pPr algn="ctr"/>
              <a:t>‹N°›</a:t>
            </a:fld>
            <a:endParaRPr lang="fr-FR" sz="120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3300998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3">
            <a:extLst>
              <a:ext uri="{FF2B5EF4-FFF2-40B4-BE49-F238E27FC236}">
                <a16:creationId xmlns:a16="http://schemas.microsoft.com/office/drawing/2014/main" id="{75F36785-ECEB-4602-B519-97E502E176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724400" y="631190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algn="ctr"/>
            <a:fld id="{F350894E-0509-424B-B937-9012733DE64A}" type="slidenum">
              <a:rPr lang="fr-FR" sz="1200" smtClean="0">
                <a:solidFill>
                  <a:schemeClr val="bg1">
                    <a:lumMod val="50000"/>
                  </a:schemeClr>
                </a:solidFill>
              </a:rPr>
              <a:pPr algn="ctr"/>
              <a:t>‹N°›</a:t>
            </a:fld>
            <a:endParaRPr lang="fr-FR" sz="120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FBCB9244-30DE-4337-88F4-10AFD1FD34D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861" y="6428069"/>
            <a:ext cx="3064117" cy="140683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93981C30-F601-4EA0-BDB8-C4987C30F63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4135" y="6010964"/>
            <a:ext cx="1532478" cy="604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5195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ransition>
    <p:fade/>
  </p:transition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7" Type="http://schemas.openxmlformats.org/officeDocument/2006/relationships/image" Target="../media/image4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3.jpe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tags" Target="../tags/tag35.xml"/><Relationship Id="rId7" Type="http://schemas.openxmlformats.org/officeDocument/2006/relationships/image" Target="../media/image5.jpeg"/><Relationship Id="rId12" Type="http://schemas.openxmlformats.org/officeDocument/2006/relationships/image" Target="../media/image12.png"/><Relationship Id="rId2" Type="http://schemas.openxmlformats.org/officeDocument/2006/relationships/tags" Target="../tags/tag34.xml"/><Relationship Id="rId1" Type="http://schemas.openxmlformats.org/officeDocument/2006/relationships/tags" Target="../tags/tag33.xml"/><Relationship Id="rId6" Type="http://schemas.openxmlformats.org/officeDocument/2006/relationships/notesSlide" Target="../notesSlides/notesSlide10.xml"/><Relationship Id="rId11" Type="http://schemas.openxmlformats.org/officeDocument/2006/relationships/image" Target="../media/image11.png"/><Relationship Id="rId5" Type="http://schemas.openxmlformats.org/officeDocument/2006/relationships/slideLayout" Target="../slideLayouts/slideLayout1.xml"/><Relationship Id="rId10" Type="http://schemas.openxmlformats.org/officeDocument/2006/relationships/image" Target="../media/image4.png"/><Relationship Id="rId4" Type="http://schemas.openxmlformats.org/officeDocument/2006/relationships/tags" Target="../tags/tag36.xml"/><Relationship Id="rId9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tags" Target="../tags/tag39.xml"/><Relationship Id="rId7" Type="http://schemas.openxmlformats.org/officeDocument/2006/relationships/image" Target="../media/image5.jpeg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6" Type="http://schemas.openxmlformats.org/officeDocument/2006/relationships/notesSlide" Target="../notesSlides/notesSlide11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40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tags" Target="../tags/tag43.xml"/><Relationship Id="rId7" Type="http://schemas.openxmlformats.org/officeDocument/2006/relationships/image" Target="../media/image5.jpeg"/><Relationship Id="rId2" Type="http://schemas.openxmlformats.org/officeDocument/2006/relationships/tags" Target="../tags/tag42.xml"/><Relationship Id="rId1" Type="http://schemas.openxmlformats.org/officeDocument/2006/relationships/tags" Target="../tags/tag41.xml"/><Relationship Id="rId6" Type="http://schemas.openxmlformats.org/officeDocument/2006/relationships/notesSlide" Target="../notesSlides/notesSlide12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44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tags" Target="../tags/tag47.xml"/><Relationship Id="rId7" Type="http://schemas.openxmlformats.org/officeDocument/2006/relationships/image" Target="../media/image5.jpeg"/><Relationship Id="rId2" Type="http://schemas.openxmlformats.org/officeDocument/2006/relationships/tags" Target="../tags/tag46.xml"/><Relationship Id="rId1" Type="http://schemas.openxmlformats.org/officeDocument/2006/relationships/tags" Target="../tags/tag45.xml"/><Relationship Id="rId6" Type="http://schemas.openxmlformats.org/officeDocument/2006/relationships/notesSlide" Target="../notesSlides/notesSlide13.xml"/><Relationship Id="rId11" Type="http://schemas.openxmlformats.org/officeDocument/2006/relationships/hyperlink" Target="https://github.com/BRGM/gml_application_schema_toolbox/tree/master/presentations/2018_INSPIRE_conference" TargetMode="External"/><Relationship Id="rId5" Type="http://schemas.openxmlformats.org/officeDocument/2006/relationships/slideLayout" Target="../slideLayouts/slideLayout1.xml"/><Relationship Id="rId10" Type="http://schemas.openxmlformats.org/officeDocument/2006/relationships/hyperlink" Target="https://opengeospatial.github.io/ELFIE/demo/groundwater_monitoring" TargetMode="External"/><Relationship Id="rId4" Type="http://schemas.openxmlformats.org/officeDocument/2006/relationships/tags" Target="../tags/tag48.xml"/><Relationship Id="rId9" Type="http://schemas.openxmlformats.org/officeDocument/2006/relationships/hyperlink" Target="https://opengeospatial.github.io/ELFIE/demo/surface_groundwater_network_interaction" TargetMode="Externa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tags" Target="../tags/tag51.xml"/><Relationship Id="rId7" Type="http://schemas.openxmlformats.org/officeDocument/2006/relationships/image" Target="../media/image5.jpeg"/><Relationship Id="rId2" Type="http://schemas.openxmlformats.org/officeDocument/2006/relationships/tags" Target="../tags/tag50.xml"/><Relationship Id="rId1" Type="http://schemas.openxmlformats.org/officeDocument/2006/relationships/tags" Target="../tags/tag49.xml"/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5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tags" Target="../tags/tag55.xml"/><Relationship Id="rId7" Type="http://schemas.openxmlformats.org/officeDocument/2006/relationships/image" Target="../media/image5.jpeg"/><Relationship Id="rId12" Type="http://schemas.openxmlformats.org/officeDocument/2006/relationships/hyperlink" Target="https://external.ogc.org/twiki_public/pub/HydrologyDWG/HydroDWGSeminarMarch2021/20210317_WQ_INSIDE_BRGM_Grellet.pptx" TargetMode="External"/><Relationship Id="rId2" Type="http://schemas.openxmlformats.org/officeDocument/2006/relationships/tags" Target="../tags/tag54.xml"/><Relationship Id="rId1" Type="http://schemas.openxmlformats.org/officeDocument/2006/relationships/tags" Target="../tags/tag53.xml"/><Relationship Id="rId6" Type="http://schemas.openxmlformats.org/officeDocument/2006/relationships/notesSlide" Target="../notesSlides/notesSlide15.xml"/><Relationship Id="rId11" Type="http://schemas.openxmlformats.org/officeDocument/2006/relationships/hyperlink" Target="https://external.ogc.org/twiki_public/pub/HydrologyDWG/HydroDWGOGCMemberMeetingDecember2021/2021_ST_API_Hydro_Grellet.pptx" TargetMode="External"/><Relationship Id="rId5" Type="http://schemas.openxmlformats.org/officeDocument/2006/relationships/slideLayout" Target="../slideLayouts/slideLayout1.xml"/><Relationship Id="rId10" Type="http://schemas.openxmlformats.org/officeDocument/2006/relationships/hyperlink" Target="https://external.ogc.org/twiki_public/pub/HydrologyDWG/WaterQualityWorkshopSprint2022/sylvain_grellet_1_-_water_quality_data_in_practice_france_eu_insight.pdf" TargetMode="External"/><Relationship Id="rId4" Type="http://schemas.openxmlformats.org/officeDocument/2006/relationships/tags" Target="../tags/tag56.xml"/><Relationship Id="rId9" Type="http://schemas.openxmlformats.org/officeDocument/2006/relationships/hyperlink" Target="https://external.ogc.org/twiki_public/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tags" Target="../tags/tag6.xml"/><Relationship Id="rId7" Type="http://schemas.openxmlformats.org/officeDocument/2006/relationships/image" Target="../media/image5.jpeg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tags" Target="../tags/tag10.xml"/><Relationship Id="rId7" Type="http://schemas.openxmlformats.org/officeDocument/2006/relationships/image" Target="../media/image5.jpeg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1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tags" Target="../tags/tag14.xml"/><Relationship Id="rId7" Type="http://schemas.openxmlformats.org/officeDocument/2006/relationships/image" Target="../media/image5.jpeg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1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tags" Target="../tags/tag18.xml"/><Relationship Id="rId7" Type="http://schemas.openxmlformats.org/officeDocument/2006/relationships/image" Target="../media/image5.jpeg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19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tags" Target="../tags/tag22.xml"/><Relationship Id="rId7" Type="http://schemas.openxmlformats.org/officeDocument/2006/relationships/image" Target="../media/image5.jpeg"/><Relationship Id="rId2" Type="http://schemas.openxmlformats.org/officeDocument/2006/relationships/tags" Target="../tags/tag21.xml"/><Relationship Id="rId1" Type="http://schemas.openxmlformats.org/officeDocument/2006/relationships/tags" Target="../tags/tag20.xml"/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2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tags" Target="../tags/tag26.xml"/><Relationship Id="rId7" Type="http://schemas.openxmlformats.org/officeDocument/2006/relationships/image" Target="../media/image6.png"/><Relationship Id="rId2" Type="http://schemas.openxmlformats.org/officeDocument/2006/relationships/tags" Target="../tags/tag25.xml"/><Relationship Id="rId1" Type="http://schemas.openxmlformats.org/officeDocument/2006/relationships/tags" Target="../tags/tag24.xml"/><Relationship Id="rId6" Type="http://schemas.openxmlformats.org/officeDocument/2006/relationships/image" Target="../media/image5.jpeg"/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tags" Target="../tags/tag29.xml"/><Relationship Id="rId7" Type="http://schemas.openxmlformats.org/officeDocument/2006/relationships/image" Target="../media/image6.png"/><Relationship Id="rId2" Type="http://schemas.openxmlformats.org/officeDocument/2006/relationships/tags" Target="../tags/tag28.xml"/><Relationship Id="rId1" Type="http://schemas.openxmlformats.org/officeDocument/2006/relationships/tags" Target="../tags/tag27.xml"/><Relationship Id="rId6" Type="http://schemas.openxmlformats.org/officeDocument/2006/relationships/image" Target="../media/image5.jpeg"/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tags" Target="../tags/tag32.xml"/><Relationship Id="rId7" Type="http://schemas.openxmlformats.org/officeDocument/2006/relationships/image" Target="../media/image5.jpeg"/><Relationship Id="rId2" Type="http://schemas.openxmlformats.org/officeDocument/2006/relationships/tags" Target="../tags/tag31.xml"/><Relationship Id="rId1" Type="http://schemas.openxmlformats.org/officeDocument/2006/relationships/tags" Target="../tags/tag30.xml"/><Relationship Id="rId6" Type="http://schemas.openxmlformats.org/officeDocument/2006/relationships/image" Target="../media/image9.jpeg"/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1E449A1A-C843-4D48-BC3A-12D2FABBF79C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236"/>
            <a:ext cx="12192000" cy="6858000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4"/>
            <p:custDataLst>
              <p:tags r:id="rId2"/>
            </p:custDataLst>
          </p:nvPr>
        </p:nvSpPr>
        <p:spPr/>
        <p:txBody>
          <a:bodyPr/>
          <a:lstStyle/>
          <a:p>
            <a:pPr algn="ctr"/>
            <a:fld id="{F350894E-0509-424B-B937-9012733DE64A}" type="slidenum">
              <a:rPr lang="fr-FR" sz="1200" smtClean="0">
                <a:solidFill>
                  <a:schemeClr val="bg1">
                    <a:lumMod val="50000"/>
                  </a:schemeClr>
                </a:solidFill>
              </a:rPr>
              <a:pPr algn="ctr"/>
              <a:t>1</a:t>
            </a:fld>
            <a:endParaRPr lang="fr-FR" sz="12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9466F2AA-8AB1-46D9-9AE0-565677DE3FD0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0" y="2243737"/>
            <a:ext cx="12192000" cy="2334174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txBody>
          <a:bodyPr wrap="square" lIns="432000" tIns="288000" rIns="432000" bIns="144000" rtlCol="0">
            <a:spAutoFit/>
          </a:bodyPr>
          <a:lstStyle/>
          <a:p>
            <a:pPr>
              <a:lnSpc>
                <a:spcPts val="3700"/>
              </a:lnSpc>
            </a:pPr>
            <a:r>
              <a:rPr lang="fr-FR" sz="3400" b="1" cap="all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BRGM – INSIDE Use </a:t>
            </a:r>
            <a:r>
              <a:rPr lang="fr-FR" sz="3400" b="1" cap="all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CasE</a:t>
            </a:r>
            <a:r>
              <a:rPr lang="fr-FR" sz="3400" b="1" cap="all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&amp; Expectations</a:t>
            </a:r>
            <a:endParaRPr lang="fr-FR" sz="3400" b="1" cap="all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ts val="3700"/>
              </a:lnSpc>
            </a:pPr>
            <a:endParaRPr lang="fr-FR" sz="3400" b="1" cap="all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ts val="3700"/>
              </a:lnSpc>
            </a:pPr>
            <a:endParaRPr lang="fr-FR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ts val="3700"/>
              </a:lnSpc>
            </a:pPr>
            <a:r>
              <a:rPr lang="fr-FR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04/10/2022</a:t>
            </a:r>
            <a:endParaRPr lang="fr-FR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6D87D753-04D1-45B5-8C7B-3FDFF751333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5993" y="3968001"/>
            <a:ext cx="2616333" cy="1142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45966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" descr="C:\Windows\Web\Wallpaper\BRGM\fond_ecran_2013_05.jp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83" t="549" r="48161" b="-1"/>
          <a:stretch/>
        </p:blipFill>
        <p:spPr bwMode="auto">
          <a:xfrm>
            <a:off x="-11939" y="900"/>
            <a:ext cx="2753111" cy="685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0" name="Rectangle à coins arrondis 119"/>
          <p:cNvSpPr/>
          <p:nvPr/>
        </p:nvSpPr>
        <p:spPr>
          <a:xfrm>
            <a:off x="9871197" y="5948411"/>
            <a:ext cx="2017848" cy="72861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err="1" smtClean="0"/>
              <a:t>Analysis</a:t>
            </a:r>
            <a:endParaRPr lang="fr-FR" sz="1100" dirty="0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4"/>
            <p:custDataLst>
              <p:tags r:id="rId1"/>
            </p:custDataLst>
          </p:nvPr>
        </p:nvSpPr>
        <p:spPr/>
        <p:txBody>
          <a:bodyPr/>
          <a:lstStyle/>
          <a:p>
            <a:pPr algn="ctr"/>
            <a:fld id="{F350894E-0509-424B-B937-9012733DE64A}" type="slidenum">
              <a:rPr lang="fr-FR" sz="1200" smtClean="0">
                <a:solidFill>
                  <a:schemeClr val="bg1">
                    <a:lumMod val="50000"/>
                  </a:schemeClr>
                </a:solidFill>
              </a:rPr>
              <a:pPr algn="ctr"/>
              <a:t>10</a:t>
            </a:fld>
            <a:endParaRPr lang="fr-FR" sz="120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E8E2BDEC-0443-4BF8-A1BB-3E81D4CAEC42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863" y="6428069"/>
            <a:ext cx="3069238" cy="140683"/>
          </a:xfrm>
          <a:prstGeom prst="rect">
            <a:avLst/>
          </a:prstGeom>
        </p:spPr>
      </p:pic>
      <p:sp>
        <p:nvSpPr>
          <p:cNvPr id="121" name="Rectangle à coins arrondis 120"/>
          <p:cNvSpPr/>
          <p:nvPr/>
        </p:nvSpPr>
        <p:spPr>
          <a:xfrm>
            <a:off x="2746244" y="6314928"/>
            <a:ext cx="1772577" cy="48262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err="1" smtClean="0"/>
              <a:t>Analysis</a:t>
            </a:r>
            <a:endParaRPr lang="fr-FR" sz="1100" dirty="0"/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32E8AFA0-BFBE-40A3-AFA1-91B4533CA7DF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2951084" y="303593"/>
            <a:ext cx="9240916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600" b="1" dirty="0">
                <a:solidFill>
                  <a:srgbClr val="E87B1C"/>
                </a:solidFill>
                <a:cs typeface="Arial"/>
              </a:rPr>
              <a:t>A </a:t>
            </a:r>
            <a:r>
              <a:rPr lang="en-US" sz="3600" b="1" dirty="0" smtClean="0">
                <a:solidFill>
                  <a:srgbClr val="E87B1C"/>
                </a:solidFill>
                <a:cs typeface="Arial"/>
              </a:rPr>
              <a:t>vision</a:t>
            </a:r>
            <a:r>
              <a:rPr lang="fr-FR" sz="3600" b="1" dirty="0">
                <a:solidFill>
                  <a:srgbClr val="E87B1C"/>
                </a:solidFill>
                <a:cs typeface="Arial"/>
              </a:rPr>
              <a:t> </a:t>
            </a:r>
            <a:r>
              <a:rPr lang="fr-FR" sz="3600" b="1" dirty="0" smtClean="0">
                <a:solidFill>
                  <a:srgbClr val="E87B1C"/>
                </a:solidFill>
                <a:cs typeface="Arial"/>
              </a:rPr>
              <a:t>– API </a:t>
            </a:r>
            <a:r>
              <a:rPr lang="fr-FR" sz="3600" b="1" dirty="0" err="1" smtClean="0">
                <a:solidFill>
                  <a:srgbClr val="E87B1C"/>
                </a:solidFill>
                <a:cs typeface="Arial"/>
              </a:rPr>
              <a:t>Crosswalk</a:t>
            </a:r>
            <a:endParaRPr lang="en-US" sz="3600" b="1" dirty="0">
              <a:solidFill>
                <a:srgbClr val="E87B1C"/>
              </a:solidFill>
              <a:cs typeface="Arial"/>
            </a:endParaRPr>
          </a:p>
        </p:txBody>
      </p:sp>
      <p:pic>
        <p:nvPicPr>
          <p:cNvPr id="37" name="Image 3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2452" y="5488276"/>
            <a:ext cx="1638049" cy="347465"/>
          </a:xfrm>
          <a:prstGeom prst="rect">
            <a:avLst/>
          </a:prstGeom>
        </p:spPr>
      </p:pic>
      <p:pic>
        <p:nvPicPr>
          <p:cNvPr id="38" name="Image 37">
            <a:extLst>
              <a:ext uri="{FF2B5EF4-FFF2-40B4-BE49-F238E27FC236}">
                <a16:creationId xmlns:a16="http://schemas.microsoft.com/office/drawing/2014/main" id="{6D87D753-04D1-45B5-8C7B-3FDFF751333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80" y="6102538"/>
            <a:ext cx="1738106" cy="759173"/>
          </a:xfrm>
          <a:prstGeom prst="rect">
            <a:avLst/>
          </a:prstGeom>
        </p:spPr>
      </p:pic>
      <p:pic>
        <p:nvPicPr>
          <p:cNvPr id="12" name="Picture 8" descr="Hydro data Zoom 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0212"/>
            <a:ext cx="6918918" cy="3891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Figure 2 : Sensing Profile Core Entities V1.1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0277" y="1632472"/>
            <a:ext cx="6240476" cy="4426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Ellipse 14"/>
          <p:cNvSpPr/>
          <p:nvPr/>
        </p:nvSpPr>
        <p:spPr>
          <a:xfrm>
            <a:off x="2408965" y="5318617"/>
            <a:ext cx="895828" cy="788358"/>
          </a:xfrm>
          <a:prstGeom prst="ellipse">
            <a:avLst/>
          </a:prstGeom>
          <a:noFill/>
          <a:ln w="63500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6" name="Ellipse 15"/>
          <p:cNvSpPr/>
          <p:nvPr/>
        </p:nvSpPr>
        <p:spPr>
          <a:xfrm>
            <a:off x="7988622" y="2980189"/>
            <a:ext cx="1823847" cy="1393422"/>
          </a:xfrm>
          <a:prstGeom prst="ellipse">
            <a:avLst/>
          </a:prstGeom>
          <a:noFill/>
          <a:ln w="63500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cxnSp>
        <p:nvCxnSpPr>
          <p:cNvPr id="17" name="Connecteur droit avec flèche 16"/>
          <p:cNvCxnSpPr>
            <a:stCxn id="15" idx="6"/>
            <a:endCxn id="16" idx="2"/>
          </p:cNvCxnSpPr>
          <p:nvPr/>
        </p:nvCxnSpPr>
        <p:spPr>
          <a:xfrm flipV="1">
            <a:off x="3304793" y="3676900"/>
            <a:ext cx="4683829" cy="2035896"/>
          </a:xfrm>
          <a:prstGeom prst="straightConnector1">
            <a:avLst/>
          </a:prstGeom>
          <a:noFill/>
          <a:ln w="50800" cap="flat">
            <a:solidFill>
              <a:srgbClr val="FF0000"/>
            </a:solidFill>
            <a:prstDash val="solid"/>
            <a:miter lim="400000"/>
            <a:headEnd type="triangle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18" name="Image 17">
            <a:extLst>
              <a:ext uri="{FF2B5EF4-FFF2-40B4-BE49-F238E27FC236}">
                <a16:creationId xmlns:a16="http://schemas.microsoft.com/office/drawing/2014/main" id="{6D87D753-04D1-45B5-8C7B-3FDFF751333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18106" y="6208411"/>
            <a:ext cx="1463290" cy="639138"/>
          </a:xfrm>
          <a:prstGeom prst="rect">
            <a:avLst/>
          </a:prstGeom>
        </p:spPr>
      </p:pic>
      <p:sp>
        <p:nvSpPr>
          <p:cNvPr id="21" name="Ellipse 20"/>
          <p:cNvSpPr/>
          <p:nvPr/>
        </p:nvSpPr>
        <p:spPr>
          <a:xfrm>
            <a:off x="1739782" y="4825026"/>
            <a:ext cx="895828" cy="788358"/>
          </a:xfrm>
          <a:prstGeom prst="ellipse">
            <a:avLst/>
          </a:prstGeom>
          <a:noFill/>
          <a:ln w="63500" cap="flat">
            <a:solidFill>
              <a:srgbClr val="00B05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2" name="Ellipse 21"/>
          <p:cNvSpPr/>
          <p:nvPr/>
        </p:nvSpPr>
        <p:spPr>
          <a:xfrm>
            <a:off x="6415164" y="4198412"/>
            <a:ext cx="1415677" cy="788358"/>
          </a:xfrm>
          <a:prstGeom prst="ellipse">
            <a:avLst/>
          </a:prstGeom>
          <a:noFill/>
          <a:ln w="63500" cap="flat">
            <a:solidFill>
              <a:srgbClr val="00B05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cxnSp>
        <p:nvCxnSpPr>
          <p:cNvPr id="23" name="Connecteur droit avec flèche 22"/>
          <p:cNvCxnSpPr/>
          <p:nvPr/>
        </p:nvCxnSpPr>
        <p:spPr>
          <a:xfrm flipV="1">
            <a:off x="2635610" y="4586070"/>
            <a:ext cx="3808918" cy="463031"/>
          </a:xfrm>
          <a:prstGeom prst="straightConnector1">
            <a:avLst/>
          </a:prstGeom>
          <a:noFill/>
          <a:ln w="50800" cap="flat">
            <a:solidFill>
              <a:srgbClr val="00B050"/>
            </a:solidFill>
            <a:prstDash val="sysDash"/>
            <a:miter lim="400000"/>
            <a:headEnd type="triangle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0" name="ZoneTexte 19">
            <a:extLst>
              <a:ext uri="{FF2B5EF4-FFF2-40B4-BE49-F238E27FC236}">
                <a16:creationId xmlns:a16="http://schemas.microsoft.com/office/drawing/2014/main" id="{48DEC7D1-690A-4DB8-B5DE-97BD85D3ACBC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2983738" y="1003533"/>
            <a:ext cx="9365280" cy="5046876"/>
          </a:xfrm>
          <a:prstGeom prst="rect">
            <a:avLst/>
          </a:prstGeom>
          <a:noFill/>
        </p:spPr>
        <p:txBody>
          <a:bodyPr wrap="square" numCol="1" spcCol="360000" rtlCol="0" anchor="t">
            <a:noAutofit/>
          </a:bodyPr>
          <a:lstStyle/>
          <a:p>
            <a:r>
              <a:rPr lang="fr-FR" dirty="0" smtClean="0"/>
              <a:t>OAF : </a:t>
            </a:r>
            <a:r>
              <a:rPr lang="fr-FR" dirty="0" err="1" smtClean="0"/>
              <a:t>example</a:t>
            </a:r>
            <a:r>
              <a:rPr lang="fr-FR" dirty="0" smtClean="0"/>
              <a:t> </a:t>
            </a:r>
            <a:r>
              <a:rPr lang="fr-FR" dirty="0" err="1" smtClean="0"/>
              <a:t>using</a:t>
            </a:r>
            <a:r>
              <a:rPr lang="fr-FR" dirty="0" smtClean="0"/>
              <a:t> INSPIRE </a:t>
            </a:r>
            <a:r>
              <a:rPr lang="fr-FR" dirty="0" err="1" smtClean="0"/>
              <a:t>semantics</a:t>
            </a:r>
            <a:r>
              <a:rPr lang="fr-FR" dirty="0" smtClean="0"/>
              <a:t> the </a:t>
            </a:r>
            <a:r>
              <a:rPr lang="fr-FR" dirty="0" err="1" smtClean="0"/>
              <a:t>idea</a:t>
            </a:r>
            <a:r>
              <a:rPr lang="fr-FR" dirty="0" smtClean="0"/>
              <a:t> </a:t>
            </a:r>
            <a:r>
              <a:rPr lang="fr-FR" dirty="0" err="1" smtClean="0"/>
              <a:t>covers</a:t>
            </a:r>
            <a:r>
              <a:rPr lang="fr-FR" dirty="0" smtClean="0"/>
              <a:t> </a:t>
            </a:r>
            <a:r>
              <a:rPr lang="fr-FR" dirty="0" err="1" smtClean="0"/>
              <a:t>also</a:t>
            </a:r>
            <a:r>
              <a:rPr lang="fr-FR" dirty="0" smtClean="0"/>
              <a:t> </a:t>
            </a:r>
            <a:r>
              <a:rPr lang="fr-FR" dirty="0" err="1" smtClean="0"/>
              <a:t>HY_Features</a:t>
            </a:r>
            <a:r>
              <a:rPr lang="fr-FR" dirty="0" smtClean="0"/>
              <a:t>, OMS concepts</a:t>
            </a:r>
            <a:endParaRPr lang="fr-FR" dirty="0"/>
          </a:p>
          <a:p>
            <a:pPr marL="251460" indent="-251460">
              <a:lnSpc>
                <a:spcPts val="1600"/>
              </a:lnSpc>
              <a:buClr>
                <a:srgbClr val="E87B1C"/>
              </a:buClr>
              <a:buFont typeface="Arial" panose="020B0604020202020204" pitchFamily="34" charset="0"/>
              <a:buChar char="•"/>
            </a:pPr>
            <a:endParaRPr lang="fr-FR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ts val="1600"/>
              </a:lnSpc>
              <a:buClr>
                <a:srgbClr val="E87B1C"/>
              </a:buClr>
            </a:pPr>
            <a:endParaRPr lang="fr-FR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51460" indent="-251460">
              <a:lnSpc>
                <a:spcPts val="1600"/>
              </a:lnSpc>
              <a:buClr>
                <a:srgbClr val="E87B1C"/>
              </a:buClr>
              <a:buFont typeface="Arial" panose="020B0604020202020204" pitchFamily="34" charset="0"/>
              <a:buChar char="•"/>
            </a:pPr>
            <a:endParaRPr lang="fr-FR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6853806" y="1518407"/>
            <a:ext cx="2163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SensorThings</a:t>
            </a:r>
            <a:r>
              <a:rPr lang="fr-FR" b="1" dirty="0" smtClean="0"/>
              <a:t> API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423801458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" descr="C:\Windows\Web\Wallpaper\BRGM\fond_ecran_2013_05.jp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83" t="549" r="48161" b="-1"/>
          <a:stretch/>
        </p:blipFill>
        <p:spPr bwMode="auto">
          <a:xfrm>
            <a:off x="-11939" y="900"/>
            <a:ext cx="2753111" cy="685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4"/>
            <p:custDataLst>
              <p:tags r:id="rId1"/>
            </p:custDataLst>
          </p:nvPr>
        </p:nvSpPr>
        <p:spPr/>
        <p:txBody>
          <a:bodyPr/>
          <a:lstStyle/>
          <a:p>
            <a:pPr algn="ctr"/>
            <a:fld id="{F350894E-0509-424B-B937-9012733DE64A}" type="slidenum">
              <a:rPr lang="fr-FR" sz="1200" smtClean="0">
                <a:solidFill>
                  <a:schemeClr val="bg1">
                    <a:lumMod val="50000"/>
                  </a:schemeClr>
                </a:solidFill>
              </a:rPr>
              <a:pPr algn="ctr"/>
              <a:t>11</a:t>
            </a:fld>
            <a:endParaRPr lang="fr-FR" sz="120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E8E2BDEC-0443-4BF8-A1BB-3E81D4CAEC42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863" y="6428069"/>
            <a:ext cx="3069238" cy="140683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32E8AFA0-BFBE-40A3-AFA1-91B4533CA7DF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2951084" y="303593"/>
            <a:ext cx="8825280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600" b="1" dirty="0" smtClean="0">
                <a:solidFill>
                  <a:srgbClr val="E87B1C"/>
                </a:solidFill>
                <a:cs typeface="Arial"/>
              </a:rPr>
              <a:t>What do we expect from the IE</a:t>
            </a:r>
            <a:endParaRPr lang="en-US" sz="3600" b="1" dirty="0">
              <a:solidFill>
                <a:srgbClr val="E87B1C"/>
              </a:solidFill>
              <a:cs typeface="Arial"/>
            </a:endParaRPr>
          </a:p>
          <a:p>
            <a:endParaRPr lang="en-US" sz="3600" b="1" dirty="0">
              <a:solidFill>
                <a:srgbClr val="E87B1C"/>
              </a:solidFill>
              <a:cs typeface="Arial"/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48DEC7D1-690A-4DB8-B5DE-97BD85D3ACBC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2951084" y="1265024"/>
            <a:ext cx="9240916" cy="5046876"/>
          </a:xfrm>
          <a:prstGeom prst="rect">
            <a:avLst/>
          </a:prstGeom>
          <a:noFill/>
        </p:spPr>
        <p:txBody>
          <a:bodyPr wrap="square" numCol="1" spcCol="360000" rtlCol="0" anchor="t">
            <a:no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Re the charter: Use case -&gt; semantics -&gt; APIs + URIs -&gt; clients -&gt; POC -&gt; Best Practice doc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Semantics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UML &gt; GML &amp;| </a:t>
            </a:r>
            <a:r>
              <a:rPr lang="en-US" dirty="0" err="1" smtClean="0"/>
              <a:t>GeoJSON</a:t>
            </a:r>
            <a:r>
              <a:rPr lang="en-US" dirty="0" smtClean="0"/>
              <a:t> world =&gt; Necessary schemas (XSD &amp; JSON-Schemas) on OMS, </a:t>
            </a:r>
            <a:r>
              <a:rPr lang="en-US" dirty="0" err="1" smtClean="0"/>
              <a:t>HY_Features</a:t>
            </a:r>
            <a:r>
              <a:rPr lang="en-US" dirty="0" smtClean="0"/>
              <a:t>, GWML2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 smtClean="0"/>
              <a:t>WebSem</a:t>
            </a:r>
            <a:r>
              <a:rPr lang="en-US" dirty="0" smtClean="0"/>
              <a:t> world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Necessary terms in OGC Def server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Push OMS evolutions -&gt; SSN/SOSA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Shared WQ vocabularies examples in I-ADOPT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 smtClean="0"/>
              <a:t>LinkedData</a:t>
            </a:r>
            <a:endParaRPr lang="en-US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Shared URIs pattern to identify water features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 smtClean="0"/>
              <a:t>connegP</a:t>
            </a:r>
            <a:r>
              <a:rPr lang="en-US" dirty="0" smtClean="0"/>
              <a:t> behavior, WQ Linked Data &amp; crawlers</a:t>
            </a:r>
            <a:endParaRPr lang="en-US" dirty="0"/>
          </a:p>
        </p:txBody>
      </p:sp>
      <p:sp>
        <p:nvSpPr>
          <p:cNvPr id="7" name="Rectangle à coins arrondis 6"/>
          <p:cNvSpPr/>
          <p:nvPr/>
        </p:nvSpPr>
        <p:spPr>
          <a:xfrm>
            <a:off x="9871197" y="5948411"/>
            <a:ext cx="2017848" cy="72861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err="1" smtClean="0"/>
              <a:t>Analysis</a:t>
            </a:r>
            <a:endParaRPr lang="fr-FR" sz="1100" dirty="0"/>
          </a:p>
        </p:txBody>
      </p:sp>
    </p:spTree>
    <p:extLst>
      <p:ext uri="{BB962C8B-B14F-4D97-AF65-F5344CB8AC3E}">
        <p14:creationId xmlns:p14="http://schemas.microsoft.com/office/powerpoint/2010/main" val="288419895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" descr="C:\Windows\Web\Wallpaper\BRGM\fond_ecran_2013_05.jp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83" t="549" r="48161" b="-1"/>
          <a:stretch/>
        </p:blipFill>
        <p:spPr bwMode="auto">
          <a:xfrm>
            <a:off x="-11939" y="900"/>
            <a:ext cx="2753111" cy="685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4"/>
            <p:custDataLst>
              <p:tags r:id="rId1"/>
            </p:custDataLst>
          </p:nvPr>
        </p:nvSpPr>
        <p:spPr/>
        <p:txBody>
          <a:bodyPr/>
          <a:lstStyle/>
          <a:p>
            <a:pPr algn="ctr"/>
            <a:fld id="{F350894E-0509-424B-B937-9012733DE64A}" type="slidenum">
              <a:rPr lang="fr-FR" sz="1200" smtClean="0">
                <a:solidFill>
                  <a:schemeClr val="bg1">
                    <a:lumMod val="50000"/>
                  </a:schemeClr>
                </a:solidFill>
              </a:rPr>
              <a:pPr algn="ctr"/>
              <a:t>12</a:t>
            </a:fld>
            <a:endParaRPr lang="fr-FR" sz="120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E8E2BDEC-0443-4BF8-A1BB-3E81D4CAEC42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863" y="6428069"/>
            <a:ext cx="3069238" cy="140683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32E8AFA0-BFBE-40A3-AFA1-91B4533CA7DF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2951084" y="303593"/>
            <a:ext cx="8825280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600" b="1" dirty="0" smtClean="0">
                <a:solidFill>
                  <a:srgbClr val="E87B1C"/>
                </a:solidFill>
                <a:cs typeface="Arial"/>
              </a:rPr>
              <a:t>What do we expect from the IE</a:t>
            </a:r>
            <a:endParaRPr lang="en-US" sz="3600" b="1" dirty="0">
              <a:solidFill>
                <a:srgbClr val="E87B1C"/>
              </a:solidFill>
              <a:cs typeface="Arial"/>
            </a:endParaRPr>
          </a:p>
          <a:p>
            <a:endParaRPr lang="en-US" sz="3600" b="1" dirty="0">
              <a:solidFill>
                <a:srgbClr val="E87B1C"/>
              </a:solidFill>
              <a:cs typeface="Arial"/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48DEC7D1-690A-4DB8-B5DE-97BD85D3ACBC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2951084" y="1265024"/>
            <a:ext cx="9240916" cy="5046876"/>
          </a:xfrm>
          <a:prstGeom prst="rect">
            <a:avLst/>
          </a:prstGeom>
          <a:noFill/>
        </p:spPr>
        <p:txBody>
          <a:bodyPr wrap="square" numCol="1" spcCol="360000" rtlCol="0" anchor="t">
            <a:no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APIs &amp; implementations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OGC API – Features -&gt; </a:t>
            </a:r>
            <a:r>
              <a:rPr lang="en-US" dirty="0" err="1" smtClean="0"/>
              <a:t>Geoserver</a:t>
            </a:r>
            <a:r>
              <a:rPr lang="en-US" dirty="0" smtClean="0"/>
              <a:t> 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Have generic ‘data templates’ stemming from the IE ER for broader reuse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Enhance </a:t>
            </a:r>
            <a:r>
              <a:rPr lang="en-US" dirty="0" err="1" smtClean="0"/>
              <a:t>connegP</a:t>
            </a:r>
            <a:r>
              <a:rPr lang="en-US" dirty="0" smtClean="0"/>
              <a:t> (different representation of the same, ex : </a:t>
            </a:r>
            <a:r>
              <a:rPr lang="en-US" dirty="0" err="1" smtClean="0"/>
              <a:t>GW_Aquifer</a:t>
            </a:r>
            <a:r>
              <a:rPr lang="en-US" dirty="0" smtClean="0"/>
              <a:t>)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OGC </a:t>
            </a:r>
            <a:r>
              <a:rPr lang="en-US" dirty="0" err="1" smtClean="0"/>
              <a:t>SensorThings</a:t>
            </a:r>
            <a:r>
              <a:rPr lang="en-US" dirty="0" smtClean="0"/>
              <a:t> API -&gt; FROST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Have </a:t>
            </a:r>
            <a:r>
              <a:rPr lang="en-US" dirty="0" err="1" smtClean="0"/>
              <a:t>SensorThings</a:t>
            </a:r>
            <a:r>
              <a:rPr lang="en-US" dirty="0" smtClean="0"/>
              <a:t> API Part1 -&gt; V2 : Sensing take into account elements from OMS (ex : Sample, </a:t>
            </a:r>
            <a:r>
              <a:rPr lang="en-US" dirty="0" err="1" smtClean="0"/>
              <a:t>ObservationCollection</a:t>
            </a:r>
            <a:r>
              <a:rPr lang="en-US" dirty="0" smtClean="0"/>
              <a:t>) + their serializations (</a:t>
            </a:r>
            <a:r>
              <a:rPr lang="en-US" dirty="0" err="1" smtClean="0"/>
              <a:t>GeoJSON</a:t>
            </a:r>
            <a:r>
              <a:rPr lang="en-US" dirty="0" smtClean="0"/>
              <a:t>, JSON-LD).</a:t>
            </a:r>
          </a:p>
        </p:txBody>
      </p:sp>
      <p:sp>
        <p:nvSpPr>
          <p:cNvPr id="7" name="Rectangle à coins arrondis 6"/>
          <p:cNvSpPr/>
          <p:nvPr/>
        </p:nvSpPr>
        <p:spPr>
          <a:xfrm>
            <a:off x="9871197" y="5948411"/>
            <a:ext cx="2017848" cy="72861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err="1" smtClean="0"/>
              <a:t>Analysis</a:t>
            </a:r>
            <a:endParaRPr lang="fr-FR" sz="1100" dirty="0"/>
          </a:p>
        </p:txBody>
      </p:sp>
    </p:spTree>
    <p:extLst>
      <p:ext uri="{BB962C8B-B14F-4D97-AF65-F5344CB8AC3E}">
        <p14:creationId xmlns:p14="http://schemas.microsoft.com/office/powerpoint/2010/main" val="404977045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" descr="C:\Windows\Web\Wallpaper\BRGM\fond_ecran_2013_05.jp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83" t="549" r="48161" b="-1"/>
          <a:stretch/>
        </p:blipFill>
        <p:spPr bwMode="auto">
          <a:xfrm>
            <a:off x="-11939" y="900"/>
            <a:ext cx="2753111" cy="685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4"/>
            <p:custDataLst>
              <p:tags r:id="rId1"/>
            </p:custDataLst>
          </p:nvPr>
        </p:nvSpPr>
        <p:spPr/>
        <p:txBody>
          <a:bodyPr/>
          <a:lstStyle/>
          <a:p>
            <a:pPr algn="ctr"/>
            <a:fld id="{F350894E-0509-424B-B937-9012733DE64A}" type="slidenum">
              <a:rPr lang="fr-FR" sz="1200" smtClean="0">
                <a:solidFill>
                  <a:schemeClr val="bg1">
                    <a:lumMod val="50000"/>
                  </a:schemeClr>
                </a:solidFill>
              </a:rPr>
              <a:pPr algn="ctr"/>
              <a:t>13</a:t>
            </a:fld>
            <a:endParaRPr lang="fr-FR" sz="120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E8E2BDEC-0443-4BF8-A1BB-3E81D4CAEC42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863" y="6428069"/>
            <a:ext cx="3069238" cy="140683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32E8AFA0-BFBE-40A3-AFA1-91B4533CA7DF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2951084" y="303593"/>
            <a:ext cx="8825280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600" b="1" dirty="0" smtClean="0">
                <a:solidFill>
                  <a:srgbClr val="E87B1C"/>
                </a:solidFill>
                <a:cs typeface="Arial"/>
              </a:rPr>
              <a:t>What do we expect from the IE</a:t>
            </a:r>
            <a:endParaRPr lang="en-US" sz="3600" b="1" dirty="0">
              <a:solidFill>
                <a:srgbClr val="E87B1C"/>
              </a:solidFill>
              <a:cs typeface="Arial"/>
            </a:endParaRPr>
          </a:p>
          <a:p>
            <a:endParaRPr lang="en-US" sz="3600" b="1" dirty="0">
              <a:solidFill>
                <a:srgbClr val="E87B1C"/>
              </a:solidFill>
              <a:cs typeface="Arial"/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48DEC7D1-690A-4DB8-B5DE-97BD85D3ACBC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2951084" y="1202729"/>
            <a:ext cx="9240916" cy="5046876"/>
          </a:xfrm>
          <a:prstGeom prst="rect">
            <a:avLst/>
          </a:prstGeom>
          <a:noFill/>
        </p:spPr>
        <p:txBody>
          <a:bodyPr wrap="square" numCol="1" spcCol="360000" rtlCol="0" anchor="t">
            <a:no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Client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Demo that we can ingest data exposed according to the WQ IE findings in clients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Web:  inspired from (S)ELFIE work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hlinkClick r:id="rId9"/>
              </a:rPr>
              <a:t>Surface-ground water networks interaction </a:t>
            </a:r>
            <a:r>
              <a:rPr lang="en-US" dirty="0" smtClean="0">
                <a:hlinkClick r:id="rId9"/>
              </a:rPr>
              <a:t>Demo</a:t>
            </a:r>
            <a:endParaRPr lang="en-US" dirty="0" smtClean="0"/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hlinkClick r:id="rId10"/>
              </a:rPr>
              <a:t>Ground water monitoring Demo</a:t>
            </a:r>
            <a:endParaRPr lang="en-US" dirty="0"/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Desktop like QGIS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Recent QGIS ST API Plugin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Meeting </a:t>
            </a:r>
            <a:r>
              <a:rPr lang="en-US" dirty="0"/>
              <a:t>previous work on </a:t>
            </a:r>
            <a:r>
              <a:rPr lang="en-US" dirty="0">
                <a:hlinkClick r:id="rId11"/>
              </a:rPr>
              <a:t>QGIS GMLAS </a:t>
            </a:r>
            <a:r>
              <a:rPr lang="en-US" dirty="0" smtClean="0">
                <a:hlinkClick r:id="rId11"/>
              </a:rPr>
              <a:t>Toolbox</a:t>
            </a:r>
            <a:r>
              <a:rPr lang="en-US" dirty="0" smtClean="0"/>
              <a:t> (this work on the GML paradigm should be ported to the *JSON* ‘family’)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? </a:t>
            </a:r>
            <a:r>
              <a:rPr lang="en-US" dirty="0" err="1" smtClean="0"/>
              <a:t>Jupyter</a:t>
            </a:r>
            <a:r>
              <a:rPr lang="en-US" dirty="0" smtClean="0"/>
              <a:t> Notebook ?</a:t>
            </a:r>
            <a:endParaRPr lang="en-US" dirty="0"/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 smtClean="0"/>
          </a:p>
        </p:txBody>
      </p:sp>
      <p:sp>
        <p:nvSpPr>
          <p:cNvPr id="7" name="Rectangle à coins arrondis 6"/>
          <p:cNvSpPr/>
          <p:nvPr/>
        </p:nvSpPr>
        <p:spPr>
          <a:xfrm>
            <a:off x="9871197" y="5948411"/>
            <a:ext cx="2017848" cy="72861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err="1" smtClean="0"/>
              <a:t>Analysis</a:t>
            </a:r>
            <a:endParaRPr lang="fr-FR" sz="1100" dirty="0"/>
          </a:p>
        </p:txBody>
      </p:sp>
    </p:spTree>
    <p:extLst>
      <p:ext uri="{BB962C8B-B14F-4D97-AF65-F5344CB8AC3E}">
        <p14:creationId xmlns:p14="http://schemas.microsoft.com/office/powerpoint/2010/main" val="212869372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" descr="C:\Windows\Web\Wallpaper\BRGM\fond_ecran_2013_05.jp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83" t="549" r="48161" b="-1"/>
          <a:stretch/>
        </p:blipFill>
        <p:spPr bwMode="auto">
          <a:xfrm>
            <a:off x="-11939" y="900"/>
            <a:ext cx="2753111" cy="685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4"/>
            <p:custDataLst>
              <p:tags r:id="rId1"/>
            </p:custDataLst>
          </p:nvPr>
        </p:nvSpPr>
        <p:spPr/>
        <p:txBody>
          <a:bodyPr/>
          <a:lstStyle/>
          <a:p>
            <a:pPr algn="ctr"/>
            <a:fld id="{F350894E-0509-424B-B937-9012733DE64A}" type="slidenum">
              <a:rPr lang="fr-FR" sz="1200" smtClean="0">
                <a:solidFill>
                  <a:schemeClr val="bg1">
                    <a:lumMod val="50000"/>
                  </a:schemeClr>
                </a:solidFill>
              </a:rPr>
              <a:pPr algn="ctr"/>
              <a:t>14</a:t>
            </a:fld>
            <a:endParaRPr lang="fr-FR" sz="120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E8E2BDEC-0443-4BF8-A1BB-3E81D4CAEC42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863" y="6428069"/>
            <a:ext cx="3069238" cy="140683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32E8AFA0-BFBE-40A3-AFA1-91B4533CA7DF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2951084" y="303593"/>
            <a:ext cx="8825280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600" b="1" dirty="0" smtClean="0">
                <a:solidFill>
                  <a:srgbClr val="E87B1C"/>
                </a:solidFill>
                <a:cs typeface="Arial"/>
              </a:rPr>
              <a:t>Contribution to the WQ IE</a:t>
            </a:r>
            <a:endParaRPr lang="en-US" sz="3600" b="1" dirty="0">
              <a:solidFill>
                <a:srgbClr val="E87B1C"/>
              </a:solidFill>
              <a:cs typeface="Arial"/>
            </a:endParaRPr>
          </a:p>
          <a:p>
            <a:endParaRPr lang="en-US" sz="3600" b="1" dirty="0">
              <a:solidFill>
                <a:srgbClr val="E87B1C"/>
              </a:solidFill>
              <a:cs typeface="Arial"/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48DEC7D1-690A-4DB8-B5DE-97BD85D3ACBC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2951084" y="1265024"/>
            <a:ext cx="9240916" cy="5046876"/>
          </a:xfrm>
          <a:prstGeom prst="rect">
            <a:avLst/>
          </a:prstGeom>
          <a:noFill/>
        </p:spPr>
        <p:txBody>
          <a:bodyPr wrap="square" numCol="1" spcCol="360000" rtlCol="0" anchor="t">
            <a:no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Access to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French Surface Water quality bank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French Ground Water quality bank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+ national data models (ST </a:t>
            </a:r>
            <a:r>
              <a:rPr lang="en-US" dirty="0" err="1" smtClean="0"/>
              <a:t>Sandre</a:t>
            </a:r>
            <a:r>
              <a:rPr lang="en-US" dirty="0" smtClean="0"/>
              <a:t>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+ national Water Quality experts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OMS / OGC experts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Semantic web experts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Deployment of OGC API – Features and OGC </a:t>
            </a:r>
            <a:r>
              <a:rPr lang="en-US" dirty="0" err="1" smtClean="0"/>
              <a:t>SensorThings</a:t>
            </a:r>
            <a:r>
              <a:rPr lang="en-US" dirty="0" smtClean="0"/>
              <a:t> API on top of the 2 banks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WQ vocabs and linked data registries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Fund evolutions in some tools (ex: </a:t>
            </a:r>
            <a:r>
              <a:rPr lang="en-US" dirty="0" err="1" smtClean="0"/>
              <a:t>Geoserver</a:t>
            </a:r>
            <a:r>
              <a:rPr lang="en-US" dirty="0" smtClean="0"/>
              <a:t>, FROST, QGIS)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 smtClean="0"/>
          </a:p>
        </p:txBody>
      </p:sp>
      <p:sp>
        <p:nvSpPr>
          <p:cNvPr id="7" name="Rectangle à coins arrondis 6"/>
          <p:cNvSpPr/>
          <p:nvPr/>
        </p:nvSpPr>
        <p:spPr>
          <a:xfrm>
            <a:off x="9871197" y="5948411"/>
            <a:ext cx="2017848" cy="72861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err="1" smtClean="0"/>
              <a:t>Analysis</a:t>
            </a:r>
            <a:endParaRPr lang="fr-FR" sz="1100" dirty="0"/>
          </a:p>
        </p:txBody>
      </p:sp>
    </p:spTree>
    <p:extLst>
      <p:ext uri="{BB962C8B-B14F-4D97-AF65-F5344CB8AC3E}">
        <p14:creationId xmlns:p14="http://schemas.microsoft.com/office/powerpoint/2010/main" val="273181468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" descr="C:\Windows\Web\Wallpaper\BRGM\fond_ecran_2013_05.jp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83" t="549" r="48161" b="-1"/>
          <a:stretch/>
        </p:blipFill>
        <p:spPr bwMode="auto">
          <a:xfrm>
            <a:off x="-11939" y="900"/>
            <a:ext cx="2753111" cy="685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4"/>
            <p:custDataLst>
              <p:tags r:id="rId1"/>
            </p:custDataLst>
          </p:nvPr>
        </p:nvSpPr>
        <p:spPr/>
        <p:txBody>
          <a:bodyPr/>
          <a:lstStyle/>
          <a:p>
            <a:pPr algn="ctr"/>
            <a:fld id="{F350894E-0509-424B-B937-9012733DE64A}" type="slidenum">
              <a:rPr lang="fr-FR" sz="1200" smtClean="0">
                <a:solidFill>
                  <a:schemeClr val="bg1">
                    <a:lumMod val="50000"/>
                  </a:schemeClr>
                </a:solidFill>
              </a:rPr>
              <a:pPr algn="ctr"/>
              <a:t>15</a:t>
            </a:fld>
            <a:endParaRPr lang="fr-FR" sz="120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E8E2BDEC-0443-4BF8-A1BB-3E81D4CAEC42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863" y="6428069"/>
            <a:ext cx="3069238" cy="140683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32E8AFA0-BFBE-40A3-AFA1-91B4533CA7DF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2951084" y="303593"/>
            <a:ext cx="8825280" cy="17543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600" b="1" dirty="0" smtClean="0">
                <a:solidFill>
                  <a:srgbClr val="E87B1C"/>
                </a:solidFill>
                <a:cs typeface="Arial"/>
              </a:rPr>
              <a:t>Some previous presentations on the topic</a:t>
            </a:r>
            <a:endParaRPr lang="en-US" sz="3600" b="1" dirty="0">
              <a:solidFill>
                <a:srgbClr val="E87B1C"/>
              </a:solidFill>
              <a:cs typeface="Arial"/>
            </a:endParaRPr>
          </a:p>
          <a:p>
            <a:endParaRPr lang="en-US" sz="3600" b="1" dirty="0">
              <a:solidFill>
                <a:srgbClr val="E87B1C"/>
              </a:solidFill>
              <a:cs typeface="Arial"/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48DEC7D1-690A-4DB8-B5DE-97BD85D3ACBC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2951084" y="1265024"/>
            <a:ext cx="9240916" cy="5046876"/>
          </a:xfrm>
          <a:prstGeom prst="rect">
            <a:avLst/>
          </a:prstGeom>
          <a:noFill/>
        </p:spPr>
        <p:txBody>
          <a:bodyPr wrap="square" numCol="1" spcCol="360000" rtlCol="0" anchor="t">
            <a:noAutofit/>
          </a:bodyPr>
          <a:lstStyle/>
          <a:p>
            <a:pPr>
              <a:lnSpc>
                <a:spcPct val="150000"/>
              </a:lnSpc>
            </a:pPr>
            <a:r>
              <a:rPr lang="en-US" dirty="0" smtClean="0"/>
              <a:t>Almost all on </a:t>
            </a:r>
            <a:r>
              <a:rPr lang="en-US" dirty="0" err="1" smtClean="0"/>
              <a:t>hydroDWG</a:t>
            </a:r>
            <a:r>
              <a:rPr lang="en-US" dirty="0" smtClean="0"/>
              <a:t> </a:t>
            </a:r>
            <a:r>
              <a:rPr lang="en-US" dirty="0" err="1" smtClean="0"/>
              <a:t>twiki</a:t>
            </a:r>
            <a:r>
              <a:rPr lang="en-US" dirty="0"/>
              <a:t> (</a:t>
            </a:r>
            <a:r>
              <a:rPr lang="en-US" dirty="0">
                <a:hlinkClick r:id="rId9"/>
              </a:rPr>
              <a:t>https://</a:t>
            </a:r>
            <a:r>
              <a:rPr lang="en-US" dirty="0" smtClean="0">
                <a:hlinkClick r:id="rId9"/>
              </a:rPr>
              <a:t>external.ogc.org/twiki_public/</a:t>
            </a:r>
            <a:r>
              <a:rPr lang="en-US" dirty="0" smtClean="0"/>
              <a:t>)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dirty="0" smtClean="0"/>
              <a:t>WQ Workshop 2022: </a:t>
            </a:r>
            <a:r>
              <a:rPr lang="en-US" dirty="0">
                <a:hlinkClick r:id="rId10"/>
              </a:rPr>
              <a:t>Water quality data in practice: France and EU </a:t>
            </a:r>
            <a:r>
              <a:rPr lang="en-US" dirty="0" smtClean="0">
                <a:hlinkClick r:id="rId10"/>
              </a:rPr>
              <a:t>insight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dirty="0" smtClean="0"/>
              <a:t>OGC MM December 2021: </a:t>
            </a:r>
            <a:r>
              <a:rPr lang="fr-FR" dirty="0" smtClean="0">
                <a:hlinkClick r:id="rId11"/>
              </a:rPr>
              <a:t>2021_ST_API_Hydro_Grellet.pptx</a:t>
            </a:r>
            <a:r>
              <a:rPr lang="en-US" dirty="0" smtClean="0"/>
              <a:t> </a:t>
            </a:r>
            <a:r>
              <a:rPr lang="en-US" dirty="0"/>
              <a:t> 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dirty="0" err="1" smtClean="0"/>
              <a:t>HydroDWG</a:t>
            </a:r>
            <a:r>
              <a:rPr lang="en-US" dirty="0" smtClean="0"/>
              <a:t> seminar on </a:t>
            </a:r>
            <a:r>
              <a:rPr lang="en-US" dirty="0"/>
              <a:t>Water Quality data : </a:t>
            </a:r>
            <a:r>
              <a:rPr lang="en-US" dirty="0">
                <a:hlinkClick r:id="rId12"/>
              </a:rPr>
              <a:t>https://</a:t>
            </a:r>
            <a:r>
              <a:rPr lang="en-US" dirty="0" smtClean="0">
                <a:hlinkClick r:id="rId12"/>
              </a:rPr>
              <a:t>external.ogc.org/twiki_public/pub/HydrologyDWG/HydroDWGSeminarMarch2021/20210317_WQ_INSIDE_BRGM_Grellet.pptx</a:t>
            </a:r>
            <a:r>
              <a:rPr lang="en-US" dirty="0" smtClean="0"/>
              <a:t> 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 smtClean="0"/>
          </a:p>
        </p:txBody>
      </p:sp>
      <p:sp>
        <p:nvSpPr>
          <p:cNvPr id="7" name="Rectangle à coins arrondis 6"/>
          <p:cNvSpPr/>
          <p:nvPr/>
        </p:nvSpPr>
        <p:spPr>
          <a:xfrm>
            <a:off x="9871197" y="5948411"/>
            <a:ext cx="2017848" cy="72861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err="1" smtClean="0"/>
              <a:t>Analysis</a:t>
            </a:r>
            <a:endParaRPr lang="fr-FR" sz="1100" dirty="0"/>
          </a:p>
        </p:txBody>
      </p:sp>
    </p:spTree>
    <p:extLst>
      <p:ext uri="{BB962C8B-B14F-4D97-AF65-F5344CB8AC3E}">
        <p14:creationId xmlns:p14="http://schemas.microsoft.com/office/powerpoint/2010/main" val="129834861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F350894E-0509-424B-B937-9012733DE64A}" type="slidenum">
              <a:rPr lang="fr-FR" sz="1200" smtClean="0">
                <a:solidFill>
                  <a:schemeClr val="bg1">
                    <a:lumMod val="50000"/>
                  </a:schemeClr>
                </a:solidFill>
              </a:rPr>
              <a:pPr algn="ctr"/>
              <a:t>16</a:t>
            </a:fld>
            <a:endParaRPr lang="fr-FR" sz="120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" name="Picture 2" descr="C:\Windows\Web\Wallpaper\BRGM\fond_ecran_2013_0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406" y="575129"/>
            <a:ext cx="9178832" cy="5736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/>
          <p:cNvSpPr txBox="1"/>
          <p:nvPr/>
        </p:nvSpPr>
        <p:spPr>
          <a:xfrm>
            <a:off x="728770" y="818147"/>
            <a:ext cx="14686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 smtClean="0">
                <a:solidFill>
                  <a:schemeClr val="bg1"/>
                </a:solidFill>
              </a:rPr>
              <a:t>Thank</a:t>
            </a:r>
            <a:r>
              <a:rPr lang="fr-FR" sz="2000" b="1" dirty="0" smtClean="0">
                <a:solidFill>
                  <a:schemeClr val="bg1"/>
                </a:solidFill>
              </a:rPr>
              <a:t> </a:t>
            </a:r>
            <a:r>
              <a:rPr lang="fr-FR" sz="2000" b="1" dirty="0" err="1" smtClean="0">
                <a:solidFill>
                  <a:schemeClr val="bg1"/>
                </a:solidFill>
              </a:rPr>
              <a:t>you</a:t>
            </a:r>
            <a:endParaRPr lang="fr-FR" sz="2000" b="1" dirty="0">
              <a:solidFill>
                <a:schemeClr val="bg1"/>
              </a:solidFill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728770" y="1348682"/>
            <a:ext cx="23118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>
                <a:solidFill>
                  <a:schemeClr val="bg1"/>
                </a:solidFill>
              </a:rPr>
              <a:t>s.grellet@brgm.fr</a:t>
            </a:r>
            <a:endParaRPr lang="fr-FR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879837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" descr="C:\Windows\Web\Wallpaper\BRGM\fond_ecran_2013_05.jp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83" t="549" r="48161" b="-1"/>
          <a:stretch/>
        </p:blipFill>
        <p:spPr bwMode="auto">
          <a:xfrm>
            <a:off x="-11939" y="900"/>
            <a:ext cx="2753111" cy="685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0" name="Rectangle à coins arrondis 119"/>
          <p:cNvSpPr/>
          <p:nvPr/>
        </p:nvSpPr>
        <p:spPr>
          <a:xfrm>
            <a:off x="9871197" y="5948411"/>
            <a:ext cx="2017848" cy="72861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err="1" smtClean="0"/>
              <a:t>Analysis</a:t>
            </a:r>
            <a:endParaRPr lang="fr-FR" sz="1100" dirty="0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4"/>
            <p:custDataLst>
              <p:tags r:id="rId1"/>
            </p:custDataLst>
          </p:nvPr>
        </p:nvSpPr>
        <p:spPr/>
        <p:txBody>
          <a:bodyPr/>
          <a:lstStyle/>
          <a:p>
            <a:pPr algn="ctr"/>
            <a:fld id="{F350894E-0509-424B-B937-9012733DE64A}" type="slidenum">
              <a:rPr lang="fr-FR" sz="1200" smtClean="0">
                <a:solidFill>
                  <a:schemeClr val="bg1">
                    <a:lumMod val="50000"/>
                  </a:schemeClr>
                </a:solidFill>
              </a:rPr>
              <a:pPr algn="ctr"/>
              <a:t>2</a:t>
            </a:fld>
            <a:endParaRPr lang="fr-FR" sz="120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E8E2BDEC-0443-4BF8-A1BB-3E81D4CAEC42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863" y="6428069"/>
            <a:ext cx="3069238" cy="140683"/>
          </a:xfrm>
          <a:prstGeom prst="rect">
            <a:avLst/>
          </a:prstGeom>
        </p:spPr>
      </p:pic>
      <p:sp>
        <p:nvSpPr>
          <p:cNvPr id="91" name="Rectangle 90"/>
          <p:cNvSpPr/>
          <p:nvPr/>
        </p:nvSpPr>
        <p:spPr>
          <a:xfrm>
            <a:off x="3476969" y="2682941"/>
            <a:ext cx="1247835" cy="124454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100"/>
          </a:p>
        </p:txBody>
      </p:sp>
      <p:sp>
        <p:nvSpPr>
          <p:cNvPr id="92" name="Forme libre 91"/>
          <p:cNvSpPr/>
          <p:nvPr/>
        </p:nvSpPr>
        <p:spPr bwMode="auto">
          <a:xfrm rot="20780964">
            <a:off x="3994921" y="1503907"/>
            <a:ext cx="709603" cy="2332416"/>
          </a:xfrm>
          <a:custGeom>
            <a:avLst/>
            <a:gdLst>
              <a:gd name="connsiteX0" fmla="*/ 0 w 880667"/>
              <a:gd name="connsiteY0" fmla="*/ 0 h 2699009"/>
              <a:gd name="connsiteX1" fmla="*/ 309966 w 880667"/>
              <a:gd name="connsiteY1" fmla="*/ 681926 h 2699009"/>
              <a:gd name="connsiteX2" fmla="*/ 340963 w 880667"/>
              <a:gd name="connsiteY2" fmla="*/ 2216258 h 2699009"/>
              <a:gd name="connsiteX3" fmla="*/ 821410 w 880667"/>
              <a:gd name="connsiteY3" fmla="*/ 2665709 h 2699009"/>
              <a:gd name="connsiteX4" fmla="*/ 867905 w 880667"/>
              <a:gd name="connsiteY4" fmla="*/ 2681207 h 2699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0667" h="2699009">
                <a:moveTo>
                  <a:pt x="0" y="0"/>
                </a:moveTo>
                <a:cubicBezTo>
                  <a:pt x="126569" y="156275"/>
                  <a:pt x="253139" y="312550"/>
                  <a:pt x="309966" y="681926"/>
                </a:cubicBezTo>
                <a:cubicBezTo>
                  <a:pt x="366793" y="1051302"/>
                  <a:pt x="255722" y="1885627"/>
                  <a:pt x="340963" y="2216258"/>
                </a:cubicBezTo>
                <a:cubicBezTo>
                  <a:pt x="426204" y="2546889"/>
                  <a:pt x="733586" y="2588218"/>
                  <a:pt x="821410" y="2665709"/>
                </a:cubicBezTo>
                <a:cubicBezTo>
                  <a:pt x="909234" y="2743201"/>
                  <a:pt x="875654" y="2657960"/>
                  <a:pt x="867905" y="2681207"/>
                </a:cubicBezTo>
              </a:path>
            </a:pathLst>
          </a:custGeom>
          <a:ln w="57150">
            <a:solidFill>
              <a:srgbClr val="3366CC"/>
            </a:solidFill>
            <a:headEnd type="none" w="med" len="med"/>
            <a:tailEnd type="none" w="med" len="med"/>
          </a:ln>
          <a:ex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1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3" name="Octogone 92"/>
          <p:cNvSpPr/>
          <p:nvPr/>
        </p:nvSpPr>
        <p:spPr bwMode="auto">
          <a:xfrm>
            <a:off x="4417160" y="3620783"/>
            <a:ext cx="138969" cy="144016"/>
          </a:xfrm>
          <a:prstGeom prst="octagon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1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4" name="ZoneTexte 93"/>
          <p:cNvSpPr txBox="1"/>
          <p:nvPr/>
        </p:nvSpPr>
        <p:spPr>
          <a:xfrm>
            <a:off x="3342066" y="2884211"/>
            <a:ext cx="114363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>
              <a:defRPr sz="1000" i="1">
                <a:effectLst>
                  <a:glow rad="101600">
                    <a:schemeClr val="bg1">
                      <a:alpha val="40000"/>
                    </a:schemeClr>
                  </a:glow>
                </a:effectLst>
                <a:latin typeface="Comic Sans MS" panose="030F0702030302020204" pitchFamily="66" charset="0"/>
              </a:defRPr>
            </a:lvl1pPr>
          </a:lstStyle>
          <a:p>
            <a:pPr algn="ctr"/>
            <a:r>
              <a:rPr lang="fr-FR" sz="1100" dirty="0" smtClean="0">
                <a:effectLst>
                  <a:glow rad="381000">
                    <a:schemeClr val="bg1"/>
                  </a:glow>
                </a:effectLst>
              </a:rPr>
              <a:t>Water </a:t>
            </a:r>
            <a:r>
              <a:rPr lang="fr-FR" sz="1100" dirty="0" err="1" smtClean="0">
                <a:effectLst>
                  <a:glow rad="381000">
                    <a:schemeClr val="bg1"/>
                  </a:glow>
                </a:effectLst>
              </a:rPr>
              <a:t>quality</a:t>
            </a:r>
            <a:r>
              <a:rPr lang="fr-FR" sz="1100" dirty="0" smtClean="0">
                <a:effectLst>
                  <a:glow rad="381000">
                    <a:schemeClr val="bg1"/>
                  </a:glow>
                </a:effectLst>
              </a:rPr>
              <a:t> station</a:t>
            </a:r>
            <a:endParaRPr lang="fr-FR" sz="1100" dirty="0">
              <a:effectLst>
                <a:glow rad="381000">
                  <a:schemeClr val="bg1"/>
                </a:glow>
              </a:effectLst>
            </a:endParaRPr>
          </a:p>
        </p:txBody>
      </p:sp>
      <p:sp>
        <p:nvSpPr>
          <p:cNvPr id="95" name="ZoneTexte 94"/>
          <p:cNvSpPr txBox="1"/>
          <p:nvPr/>
        </p:nvSpPr>
        <p:spPr>
          <a:xfrm>
            <a:off x="3258019" y="1750673"/>
            <a:ext cx="9685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i="1" dirty="0" smtClean="0">
                <a:effectLst>
                  <a:glow rad="901700">
                    <a:schemeClr val="bg1"/>
                  </a:glow>
                </a:effectLst>
                <a:latin typeface="Comic Sans MS" panose="030F0702030302020204" pitchFamily="66" charset="0"/>
              </a:rPr>
              <a:t>River</a:t>
            </a:r>
            <a:endParaRPr lang="fr-FR" sz="1100" i="1" dirty="0">
              <a:effectLst>
                <a:glow rad="901700">
                  <a:schemeClr val="bg1"/>
                </a:glow>
              </a:effectLst>
              <a:latin typeface="Comic Sans MS" panose="030F0702030302020204" pitchFamily="66" charset="0"/>
            </a:endParaRPr>
          </a:p>
        </p:txBody>
      </p:sp>
      <p:sp>
        <p:nvSpPr>
          <p:cNvPr id="96" name="ZoneTexte 95"/>
          <p:cNvSpPr txBox="1"/>
          <p:nvPr/>
        </p:nvSpPr>
        <p:spPr>
          <a:xfrm>
            <a:off x="2972855" y="2389070"/>
            <a:ext cx="69442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i="1" dirty="0" err="1" smtClean="0">
                <a:solidFill>
                  <a:srgbClr val="00B050"/>
                </a:solidFill>
                <a:effectLst>
                  <a:glow rad="1104900">
                    <a:schemeClr val="bg1">
                      <a:alpha val="97000"/>
                    </a:schemeClr>
                  </a:glow>
                </a:effectLst>
                <a:latin typeface="Comic Sans MS" panose="030F0702030302020204" pitchFamily="66" charset="0"/>
              </a:rPr>
              <a:t>samples</a:t>
            </a:r>
            <a:endParaRPr lang="fr-FR" sz="1100" i="1" dirty="0">
              <a:solidFill>
                <a:srgbClr val="00B050"/>
              </a:solidFill>
              <a:effectLst>
                <a:glow rad="1104900">
                  <a:schemeClr val="bg1">
                    <a:alpha val="97000"/>
                  </a:schemeClr>
                </a:glow>
              </a:effectLst>
              <a:latin typeface="Comic Sans MS" panose="030F0702030302020204" pitchFamily="66" charset="0"/>
            </a:endParaRPr>
          </a:p>
        </p:txBody>
      </p:sp>
      <p:cxnSp>
        <p:nvCxnSpPr>
          <p:cNvPr id="97" name="Connecteur droit avec flèche 96"/>
          <p:cNvCxnSpPr>
            <a:stCxn id="94" idx="0"/>
            <a:endCxn id="95" idx="2"/>
          </p:cNvCxnSpPr>
          <p:nvPr/>
        </p:nvCxnSpPr>
        <p:spPr bwMode="auto">
          <a:xfrm flipH="1" flipV="1">
            <a:off x="3742287" y="2012283"/>
            <a:ext cx="171597" cy="871928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8" name="ZoneTexte 97"/>
          <p:cNvSpPr txBox="1"/>
          <p:nvPr/>
        </p:nvSpPr>
        <p:spPr>
          <a:xfrm>
            <a:off x="4045043" y="3808094"/>
            <a:ext cx="114363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>
              <a:defRPr sz="1000" i="1">
                <a:effectLst>
                  <a:glow rad="101600">
                    <a:schemeClr val="bg1">
                      <a:alpha val="40000"/>
                    </a:schemeClr>
                  </a:glow>
                </a:effectLst>
                <a:latin typeface="Comic Sans MS" panose="030F0702030302020204" pitchFamily="66" charset="0"/>
              </a:defRPr>
            </a:lvl1pPr>
          </a:lstStyle>
          <a:p>
            <a:pPr algn="ctr"/>
            <a:r>
              <a:rPr lang="fr-FR" sz="1100" dirty="0" smtClean="0">
                <a:effectLst>
                  <a:glow rad="381000">
                    <a:schemeClr val="bg1"/>
                  </a:glow>
                </a:effectLst>
              </a:rPr>
              <a:t>Water </a:t>
            </a:r>
            <a:r>
              <a:rPr lang="fr-FR" sz="1100" dirty="0" err="1" smtClean="0">
                <a:effectLst>
                  <a:glow rad="381000">
                    <a:schemeClr val="bg1"/>
                  </a:glow>
                </a:effectLst>
              </a:rPr>
              <a:t>quality</a:t>
            </a:r>
            <a:r>
              <a:rPr lang="fr-FR" sz="1100" dirty="0" smtClean="0">
                <a:effectLst>
                  <a:glow rad="381000">
                    <a:schemeClr val="bg1"/>
                  </a:glow>
                </a:effectLst>
              </a:rPr>
              <a:t> </a:t>
            </a:r>
            <a:r>
              <a:rPr lang="fr-FR" sz="1100" dirty="0" err="1" smtClean="0">
                <a:effectLst>
                  <a:glow rad="381000">
                    <a:schemeClr val="bg1"/>
                  </a:glow>
                </a:effectLst>
              </a:rPr>
              <a:t>sampling</a:t>
            </a:r>
            <a:r>
              <a:rPr lang="fr-FR" sz="1100" dirty="0" smtClean="0">
                <a:effectLst>
                  <a:glow rad="381000">
                    <a:schemeClr val="bg1"/>
                  </a:glow>
                </a:effectLst>
              </a:rPr>
              <a:t> point</a:t>
            </a:r>
            <a:endParaRPr lang="fr-FR" sz="1100" dirty="0">
              <a:effectLst>
                <a:glow rad="381000">
                  <a:schemeClr val="bg1"/>
                </a:glow>
              </a:effectLst>
            </a:endParaRPr>
          </a:p>
        </p:txBody>
      </p:sp>
      <p:cxnSp>
        <p:nvCxnSpPr>
          <p:cNvPr id="99" name="Connecteur droit avec flèche 98"/>
          <p:cNvCxnSpPr/>
          <p:nvPr/>
        </p:nvCxnSpPr>
        <p:spPr bwMode="auto">
          <a:xfrm flipH="1" flipV="1">
            <a:off x="3913884" y="3347359"/>
            <a:ext cx="427743" cy="428883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0" name="Rectangle à coins arrondis 99"/>
          <p:cNvSpPr/>
          <p:nvPr/>
        </p:nvSpPr>
        <p:spPr>
          <a:xfrm>
            <a:off x="6139947" y="3611447"/>
            <a:ext cx="1120140" cy="30670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err="1" smtClean="0"/>
              <a:t>Sampling</a:t>
            </a:r>
            <a:r>
              <a:rPr lang="fr-FR" sz="1100" dirty="0" smtClean="0"/>
              <a:t> </a:t>
            </a:r>
            <a:r>
              <a:rPr lang="fr-FR" sz="1100" dirty="0" err="1" smtClean="0"/>
              <a:t>act</a:t>
            </a:r>
            <a:endParaRPr lang="fr-FR" sz="1100" dirty="0"/>
          </a:p>
        </p:txBody>
      </p:sp>
      <p:sp>
        <p:nvSpPr>
          <p:cNvPr id="101" name="Rectangle à coins arrondis 100"/>
          <p:cNvSpPr/>
          <p:nvPr/>
        </p:nvSpPr>
        <p:spPr>
          <a:xfrm>
            <a:off x="8296407" y="3632199"/>
            <a:ext cx="1120140" cy="30670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err="1" smtClean="0"/>
              <a:t>Sample</a:t>
            </a:r>
            <a:endParaRPr lang="fr-FR" sz="1100" dirty="0"/>
          </a:p>
        </p:txBody>
      </p:sp>
      <p:sp>
        <p:nvSpPr>
          <p:cNvPr id="102" name="Rectangle à coins arrondis 101"/>
          <p:cNvSpPr/>
          <p:nvPr/>
        </p:nvSpPr>
        <p:spPr>
          <a:xfrm>
            <a:off x="10193787" y="4238981"/>
            <a:ext cx="1120140" cy="30670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err="1" smtClean="0"/>
              <a:t>Analysis</a:t>
            </a:r>
            <a:endParaRPr lang="fr-FR" sz="1100" dirty="0"/>
          </a:p>
        </p:txBody>
      </p:sp>
      <p:cxnSp>
        <p:nvCxnSpPr>
          <p:cNvPr id="103" name="Connecteur droit avec flèche 102"/>
          <p:cNvCxnSpPr/>
          <p:nvPr/>
        </p:nvCxnSpPr>
        <p:spPr bwMode="auto">
          <a:xfrm flipH="1">
            <a:off x="5146154" y="3809532"/>
            <a:ext cx="951268" cy="258739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4" name="Connecteur droit avec flèche 103"/>
          <p:cNvCxnSpPr>
            <a:stCxn id="101" idx="1"/>
            <a:endCxn id="100" idx="3"/>
          </p:cNvCxnSpPr>
          <p:nvPr/>
        </p:nvCxnSpPr>
        <p:spPr bwMode="auto">
          <a:xfrm flipH="1" flipV="1">
            <a:off x="7260087" y="3764799"/>
            <a:ext cx="1036320" cy="20752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5" name="Connecteur droit avec flèche 104"/>
          <p:cNvCxnSpPr>
            <a:stCxn id="102" idx="1"/>
            <a:endCxn id="101" idx="3"/>
          </p:cNvCxnSpPr>
          <p:nvPr/>
        </p:nvCxnSpPr>
        <p:spPr bwMode="auto">
          <a:xfrm flipH="1" flipV="1">
            <a:off x="9416547" y="3785551"/>
            <a:ext cx="777240" cy="606782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6" name="ZoneTexte 105"/>
          <p:cNvSpPr txBox="1"/>
          <p:nvPr/>
        </p:nvSpPr>
        <p:spPr>
          <a:xfrm>
            <a:off x="10620507" y="4545684"/>
            <a:ext cx="63671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 err="1" smtClean="0"/>
              <a:t>Result</a:t>
            </a:r>
            <a:r>
              <a:rPr lang="fr-FR" sz="1100" dirty="0" smtClean="0"/>
              <a:t>…</a:t>
            </a:r>
            <a:endParaRPr lang="fr-FR" sz="1100" dirty="0"/>
          </a:p>
        </p:txBody>
      </p:sp>
      <p:sp>
        <p:nvSpPr>
          <p:cNvPr id="107" name="Rectangle à coins arrondis 106"/>
          <p:cNvSpPr/>
          <p:nvPr/>
        </p:nvSpPr>
        <p:spPr>
          <a:xfrm>
            <a:off x="6090963" y="4576459"/>
            <a:ext cx="1184910" cy="4721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err="1" smtClean="0"/>
              <a:t>Environmental</a:t>
            </a:r>
            <a:r>
              <a:rPr lang="fr-FR" sz="1100" dirty="0" smtClean="0"/>
              <a:t> conditions (</a:t>
            </a:r>
            <a:r>
              <a:rPr lang="fr-FR" sz="1100" dirty="0" err="1" smtClean="0"/>
              <a:t>related</a:t>
            </a:r>
            <a:r>
              <a:rPr lang="fr-FR" sz="1100" dirty="0" smtClean="0"/>
              <a:t> </a:t>
            </a:r>
            <a:r>
              <a:rPr lang="fr-FR" sz="1100" dirty="0" err="1" smtClean="0"/>
              <a:t>obs</a:t>
            </a:r>
            <a:r>
              <a:rPr lang="fr-FR" sz="1100" dirty="0" smtClean="0"/>
              <a:t>)</a:t>
            </a:r>
          </a:p>
        </p:txBody>
      </p:sp>
      <p:cxnSp>
        <p:nvCxnSpPr>
          <p:cNvPr id="108" name="Connecteur droit avec flèche 107"/>
          <p:cNvCxnSpPr>
            <a:stCxn id="107" idx="0"/>
            <a:endCxn id="100" idx="2"/>
          </p:cNvCxnSpPr>
          <p:nvPr/>
        </p:nvCxnSpPr>
        <p:spPr bwMode="auto">
          <a:xfrm flipV="1">
            <a:off x="6683418" y="3918150"/>
            <a:ext cx="16599" cy="658309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9" name="Rectangle à coins arrondis 108"/>
          <p:cNvSpPr/>
          <p:nvPr/>
        </p:nvSpPr>
        <p:spPr>
          <a:xfrm>
            <a:off x="9828027" y="5224501"/>
            <a:ext cx="1120140" cy="30670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err="1" smtClean="0"/>
              <a:t>Analysis</a:t>
            </a:r>
            <a:endParaRPr lang="fr-FR" sz="1100" dirty="0"/>
          </a:p>
        </p:txBody>
      </p:sp>
      <p:sp>
        <p:nvSpPr>
          <p:cNvPr id="110" name="ZoneTexte 109"/>
          <p:cNvSpPr txBox="1"/>
          <p:nvPr/>
        </p:nvSpPr>
        <p:spPr>
          <a:xfrm>
            <a:off x="10254747" y="5531204"/>
            <a:ext cx="63671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 err="1" smtClean="0"/>
              <a:t>Result</a:t>
            </a:r>
            <a:r>
              <a:rPr lang="fr-FR" sz="1100" dirty="0" smtClean="0"/>
              <a:t>…</a:t>
            </a:r>
            <a:endParaRPr lang="fr-FR" sz="1100" dirty="0"/>
          </a:p>
        </p:txBody>
      </p:sp>
      <p:cxnSp>
        <p:nvCxnSpPr>
          <p:cNvPr id="111" name="Connecteur droit avec flèche 110"/>
          <p:cNvCxnSpPr>
            <a:stCxn id="109" idx="0"/>
            <a:endCxn id="101" idx="3"/>
          </p:cNvCxnSpPr>
          <p:nvPr/>
        </p:nvCxnSpPr>
        <p:spPr bwMode="auto">
          <a:xfrm flipH="1" flipV="1">
            <a:off x="9416547" y="3785551"/>
            <a:ext cx="971550" cy="1438950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2" name="Rectangle à coins arrondis 111"/>
          <p:cNvSpPr/>
          <p:nvPr/>
        </p:nvSpPr>
        <p:spPr>
          <a:xfrm>
            <a:off x="8296407" y="4676489"/>
            <a:ext cx="1120140" cy="30670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err="1" smtClean="0"/>
              <a:t>Sub-sample</a:t>
            </a:r>
            <a:endParaRPr lang="fr-FR" sz="1100" dirty="0"/>
          </a:p>
        </p:txBody>
      </p:sp>
      <p:cxnSp>
        <p:nvCxnSpPr>
          <p:cNvPr id="113" name="Connecteur droit avec flèche 112"/>
          <p:cNvCxnSpPr>
            <a:stCxn id="101" idx="2"/>
            <a:endCxn id="112" idx="0"/>
          </p:cNvCxnSpPr>
          <p:nvPr/>
        </p:nvCxnSpPr>
        <p:spPr bwMode="auto">
          <a:xfrm>
            <a:off x="8856477" y="3938902"/>
            <a:ext cx="0" cy="737587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rgbClr val="00B050"/>
            </a:solidFill>
            <a:prstDash val="solid"/>
            <a:round/>
            <a:headEnd type="triangl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4" name="Rectangle à coins arrondis 113"/>
          <p:cNvSpPr/>
          <p:nvPr/>
        </p:nvSpPr>
        <p:spPr>
          <a:xfrm>
            <a:off x="9850887" y="6349399"/>
            <a:ext cx="1120140" cy="30670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err="1" smtClean="0"/>
              <a:t>Analysis</a:t>
            </a:r>
            <a:endParaRPr lang="fr-FR" sz="1100" dirty="0"/>
          </a:p>
        </p:txBody>
      </p:sp>
      <p:cxnSp>
        <p:nvCxnSpPr>
          <p:cNvPr id="115" name="Connecteur droit avec flèche 114"/>
          <p:cNvCxnSpPr>
            <a:stCxn id="114" idx="0"/>
            <a:endCxn id="112" idx="2"/>
          </p:cNvCxnSpPr>
          <p:nvPr/>
        </p:nvCxnSpPr>
        <p:spPr bwMode="auto">
          <a:xfrm flipH="1" flipV="1">
            <a:off x="8856477" y="4983192"/>
            <a:ext cx="1554480" cy="1366207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6" name="ZoneTexte 115"/>
          <p:cNvSpPr txBox="1"/>
          <p:nvPr/>
        </p:nvSpPr>
        <p:spPr>
          <a:xfrm>
            <a:off x="10283100" y="6611009"/>
            <a:ext cx="63671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 err="1" smtClean="0"/>
              <a:t>Result</a:t>
            </a:r>
            <a:r>
              <a:rPr lang="fr-FR" sz="1100" dirty="0" smtClean="0"/>
              <a:t>…</a:t>
            </a:r>
            <a:endParaRPr lang="fr-FR" sz="1100" dirty="0"/>
          </a:p>
        </p:txBody>
      </p:sp>
      <p:sp>
        <p:nvSpPr>
          <p:cNvPr id="119" name="ZoneTexte 118">
            <a:extLst>
              <a:ext uri="{FF2B5EF4-FFF2-40B4-BE49-F238E27FC236}">
                <a16:creationId xmlns:a16="http://schemas.microsoft.com/office/drawing/2014/main" id="{48DEC7D1-690A-4DB8-B5DE-97BD85D3ACBC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2983738" y="1003533"/>
            <a:ext cx="8791702" cy="5046876"/>
          </a:xfrm>
          <a:prstGeom prst="rect">
            <a:avLst/>
          </a:prstGeom>
          <a:noFill/>
        </p:spPr>
        <p:txBody>
          <a:bodyPr wrap="square" numCol="1" spcCol="360000" rtlCol="0" anchor="t">
            <a:noAutofit/>
          </a:bodyPr>
          <a:lstStyle/>
          <a:p>
            <a:pPr lvl="0"/>
            <a:r>
              <a:rPr lang="fr-FR" dirty="0" smtClean="0"/>
              <a:t>Ex : On surface water </a:t>
            </a:r>
            <a:r>
              <a:rPr lang="fr-FR" dirty="0" err="1" smtClean="0"/>
              <a:t>quality</a:t>
            </a:r>
            <a:r>
              <a:rPr lang="fr-FR" dirty="0" smtClean="0"/>
              <a:t> data base (</a:t>
            </a:r>
            <a:r>
              <a:rPr lang="fr-FR" dirty="0" err="1" smtClean="0"/>
              <a:t>chemical</a:t>
            </a:r>
            <a:r>
              <a:rPr lang="fr-FR" dirty="0" smtClean="0"/>
              <a:t> concentrations</a:t>
            </a:r>
            <a:r>
              <a:rPr lang="fr-FR" dirty="0"/>
              <a:t>)* 130 million </a:t>
            </a:r>
            <a:r>
              <a:rPr lang="fr-FR" dirty="0" err="1"/>
              <a:t>analysis</a:t>
            </a:r>
            <a:r>
              <a:rPr lang="fr-FR" dirty="0"/>
              <a:t> </a:t>
            </a:r>
            <a:r>
              <a:rPr lang="fr-FR" dirty="0" err="1" smtClean="0"/>
              <a:t>result</a:t>
            </a:r>
            <a:r>
              <a:rPr lang="fr-FR" dirty="0" smtClean="0"/>
              <a:t> – </a:t>
            </a:r>
            <a:r>
              <a:rPr lang="fr-FR" dirty="0" err="1" smtClean="0"/>
              <a:t>complete</a:t>
            </a:r>
            <a:r>
              <a:rPr lang="fr-FR" dirty="0" smtClean="0"/>
              <a:t> model</a:t>
            </a:r>
            <a:endParaRPr lang="fr-FR" dirty="0"/>
          </a:p>
          <a:p>
            <a:pPr>
              <a:lnSpc>
                <a:spcPct val="150000"/>
              </a:lnSpc>
              <a:buClr>
                <a:srgbClr val="E87B1C"/>
              </a:buClr>
            </a:pPr>
            <a:endParaRPr lang="fr-FR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51460" indent="-251460">
              <a:lnSpc>
                <a:spcPts val="1600"/>
              </a:lnSpc>
              <a:buClr>
                <a:srgbClr val="E87B1C"/>
              </a:buClr>
              <a:buFont typeface="Arial" panose="020B0604020202020204" pitchFamily="34" charset="0"/>
              <a:buChar char="•"/>
            </a:pPr>
            <a:endParaRPr lang="fr-FR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ts val="1600"/>
              </a:lnSpc>
              <a:buClr>
                <a:srgbClr val="E87B1C"/>
              </a:buClr>
            </a:pPr>
            <a:endParaRPr lang="fr-FR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51460" indent="-251460">
              <a:lnSpc>
                <a:spcPts val="1600"/>
              </a:lnSpc>
              <a:buClr>
                <a:srgbClr val="E87B1C"/>
              </a:buClr>
              <a:buFont typeface="Arial" panose="020B0604020202020204" pitchFamily="34" charset="0"/>
              <a:buChar char="•"/>
            </a:pPr>
            <a:endParaRPr lang="fr-FR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1" name="Rectangle à coins arrondis 120"/>
          <p:cNvSpPr/>
          <p:nvPr/>
        </p:nvSpPr>
        <p:spPr>
          <a:xfrm>
            <a:off x="2746244" y="6314928"/>
            <a:ext cx="1772577" cy="48262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err="1" smtClean="0"/>
              <a:t>Analysis</a:t>
            </a:r>
            <a:endParaRPr lang="fr-FR" sz="1100" dirty="0"/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32E8AFA0-BFBE-40A3-AFA1-91B4533CA7DF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2951084" y="303593"/>
            <a:ext cx="7632386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600" b="1" dirty="0">
                <a:solidFill>
                  <a:srgbClr val="E87B1C"/>
                </a:solidFill>
                <a:cs typeface="Arial"/>
              </a:rPr>
              <a:t>A vision </a:t>
            </a:r>
            <a:r>
              <a:rPr lang="en-US" sz="3600" b="1" dirty="0" smtClean="0">
                <a:solidFill>
                  <a:srgbClr val="E87B1C"/>
                </a:solidFill>
                <a:cs typeface="Arial"/>
              </a:rPr>
              <a:t>- </a:t>
            </a:r>
            <a:r>
              <a:rPr lang="en-US" sz="3600" b="1" dirty="0">
                <a:solidFill>
                  <a:srgbClr val="E87B1C"/>
                </a:solidFill>
                <a:cs typeface="Arial"/>
              </a:rPr>
              <a:t>semantics</a:t>
            </a:r>
          </a:p>
        </p:txBody>
      </p:sp>
      <p:sp>
        <p:nvSpPr>
          <p:cNvPr id="39" name="ZoneTexte 38"/>
          <p:cNvSpPr txBox="1"/>
          <p:nvPr/>
        </p:nvSpPr>
        <p:spPr>
          <a:xfrm>
            <a:off x="3039271" y="6133418"/>
            <a:ext cx="47629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* Vision </a:t>
            </a:r>
            <a:r>
              <a:rPr lang="fr-FR" dirty="0" err="1" smtClean="0"/>
              <a:t>is</a:t>
            </a:r>
            <a:r>
              <a:rPr lang="fr-FR" dirty="0" smtClean="0"/>
              <a:t> the </a:t>
            </a:r>
            <a:r>
              <a:rPr lang="fr-FR" dirty="0" err="1" smtClean="0"/>
              <a:t>same</a:t>
            </a:r>
            <a:r>
              <a:rPr lang="fr-FR" dirty="0" smtClean="0"/>
              <a:t> for </a:t>
            </a:r>
            <a:r>
              <a:rPr lang="fr-FR" dirty="0" err="1" smtClean="0"/>
              <a:t>GroundWater</a:t>
            </a:r>
            <a:r>
              <a:rPr lang="fr-FR" dirty="0" smtClean="0"/>
              <a:t> </a:t>
            </a:r>
            <a:r>
              <a:rPr lang="fr-FR" dirty="0" err="1" smtClean="0"/>
              <a:t>Quality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2700503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" descr="C:\Windows\Web\Wallpaper\BRGM\fond_ecran_2013_05.jp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83" t="549" r="48161" b="-1"/>
          <a:stretch/>
        </p:blipFill>
        <p:spPr bwMode="auto">
          <a:xfrm>
            <a:off x="-11939" y="900"/>
            <a:ext cx="2753111" cy="685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0" name="Rectangle à coins arrondis 119"/>
          <p:cNvSpPr/>
          <p:nvPr/>
        </p:nvSpPr>
        <p:spPr>
          <a:xfrm>
            <a:off x="9873849" y="5854366"/>
            <a:ext cx="2017848" cy="72861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err="1" smtClean="0"/>
              <a:t>Analysis</a:t>
            </a:r>
            <a:endParaRPr lang="fr-FR" sz="1100" dirty="0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4"/>
            <p:custDataLst>
              <p:tags r:id="rId1"/>
            </p:custDataLst>
          </p:nvPr>
        </p:nvSpPr>
        <p:spPr/>
        <p:txBody>
          <a:bodyPr/>
          <a:lstStyle/>
          <a:p>
            <a:pPr algn="ctr"/>
            <a:fld id="{F350894E-0509-424B-B937-9012733DE64A}" type="slidenum">
              <a:rPr lang="fr-FR" sz="1200" smtClean="0">
                <a:solidFill>
                  <a:schemeClr val="bg1">
                    <a:lumMod val="50000"/>
                  </a:schemeClr>
                </a:solidFill>
              </a:rPr>
              <a:pPr algn="ctr"/>
              <a:t>3</a:t>
            </a:fld>
            <a:endParaRPr lang="fr-FR" sz="120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E8E2BDEC-0443-4BF8-A1BB-3E81D4CAEC42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863" y="6428069"/>
            <a:ext cx="3069238" cy="140683"/>
          </a:xfrm>
          <a:prstGeom prst="rect">
            <a:avLst/>
          </a:prstGeom>
        </p:spPr>
      </p:pic>
      <p:sp>
        <p:nvSpPr>
          <p:cNvPr id="33" name="ZoneTexte 32">
            <a:extLst>
              <a:ext uri="{FF2B5EF4-FFF2-40B4-BE49-F238E27FC236}">
                <a16:creationId xmlns:a16="http://schemas.microsoft.com/office/drawing/2014/main" id="{32E8AFA0-BFBE-40A3-AFA1-91B4533CA7DF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2951084" y="303593"/>
            <a:ext cx="7632386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600" b="1" dirty="0">
                <a:solidFill>
                  <a:srgbClr val="E87B1C"/>
                </a:solidFill>
                <a:cs typeface="Arial"/>
              </a:rPr>
              <a:t>A </a:t>
            </a:r>
            <a:r>
              <a:rPr lang="en-US" sz="3600" b="1" dirty="0" smtClean="0">
                <a:solidFill>
                  <a:srgbClr val="E87B1C"/>
                </a:solidFill>
                <a:cs typeface="Arial"/>
              </a:rPr>
              <a:t>vision - semantics</a:t>
            </a:r>
            <a:endParaRPr lang="en-US" sz="3600" b="1" dirty="0">
              <a:solidFill>
                <a:srgbClr val="E87B1C"/>
              </a:solidFill>
              <a:cs typeface="Arial"/>
            </a:endParaRPr>
          </a:p>
        </p:txBody>
      </p:sp>
      <p:sp>
        <p:nvSpPr>
          <p:cNvPr id="119" name="ZoneTexte 118">
            <a:extLst>
              <a:ext uri="{FF2B5EF4-FFF2-40B4-BE49-F238E27FC236}">
                <a16:creationId xmlns:a16="http://schemas.microsoft.com/office/drawing/2014/main" id="{48DEC7D1-690A-4DB8-B5DE-97BD85D3ACBC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2983738" y="1003533"/>
            <a:ext cx="9365280" cy="5046876"/>
          </a:xfrm>
          <a:prstGeom prst="rect">
            <a:avLst/>
          </a:prstGeom>
          <a:noFill/>
        </p:spPr>
        <p:txBody>
          <a:bodyPr wrap="square" numCol="1" spcCol="360000" rtlCol="0" anchor="t">
            <a:noAutofit/>
          </a:bodyPr>
          <a:lstStyle/>
          <a:p>
            <a:r>
              <a:rPr lang="fr-FR" dirty="0" err="1" smtClean="0"/>
              <a:t>Simplified</a:t>
            </a:r>
            <a:r>
              <a:rPr lang="fr-FR" dirty="0" smtClean="0"/>
              <a:t> </a:t>
            </a:r>
            <a:r>
              <a:rPr lang="fr-FR" dirty="0"/>
              <a:t>(</a:t>
            </a:r>
            <a:r>
              <a:rPr lang="fr-FR" dirty="0" err="1"/>
              <a:t>implemented</a:t>
            </a:r>
            <a:r>
              <a:rPr lang="fr-FR" dirty="0"/>
              <a:t>) </a:t>
            </a:r>
            <a:r>
              <a:rPr lang="fr-FR" dirty="0" smtClean="0"/>
              <a:t>model =&gt; </a:t>
            </a:r>
            <a:r>
              <a:rPr lang="fr-FR" dirty="0" err="1" smtClean="0"/>
              <a:t>mapped</a:t>
            </a:r>
            <a:r>
              <a:rPr lang="fr-FR" dirty="0" smtClean="0"/>
              <a:t> to O&amp;M and </a:t>
            </a:r>
            <a:r>
              <a:rPr lang="fr-FR" dirty="0" err="1" smtClean="0"/>
              <a:t>existing</a:t>
            </a:r>
            <a:r>
              <a:rPr lang="fr-FR" dirty="0" smtClean="0"/>
              <a:t> standards</a:t>
            </a:r>
            <a:endParaRPr lang="fr-FR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51460" indent="-251460">
              <a:lnSpc>
                <a:spcPts val="1600"/>
              </a:lnSpc>
              <a:buClr>
                <a:srgbClr val="E87B1C"/>
              </a:buClr>
              <a:buFont typeface="Arial" panose="020B0604020202020204" pitchFamily="34" charset="0"/>
              <a:buChar char="•"/>
            </a:pPr>
            <a:endParaRPr lang="fr-FR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ts val="1600"/>
              </a:lnSpc>
              <a:buClr>
                <a:srgbClr val="E87B1C"/>
              </a:buClr>
            </a:pPr>
            <a:endParaRPr lang="fr-FR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51460" indent="-251460">
              <a:lnSpc>
                <a:spcPts val="1600"/>
              </a:lnSpc>
              <a:buClr>
                <a:srgbClr val="E87B1C"/>
              </a:buClr>
              <a:buFont typeface="Arial" panose="020B0604020202020204" pitchFamily="34" charset="0"/>
              <a:buChar char="•"/>
            </a:pPr>
            <a:endParaRPr lang="fr-FR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1" name="Rectangle à coins arrondis 120"/>
          <p:cNvSpPr/>
          <p:nvPr/>
        </p:nvSpPr>
        <p:spPr>
          <a:xfrm>
            <a:off x="2746244" y="6314928"/>
            <a:ext cx="1772577" cy="48262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err="1" smtClean="0"/>
              <a:t>Analysis</a:t>
            </a:r>
            <a:endParaRPr lang="fr-FR" sz="1100" dirty="0"/>
          </a:p>
        </p:txBody>
      </p:sp>
      <p:sp>
        <p:nvSpPr>
          <p:cNvPr id="37" name="Rectangle 36"/>
          <p:cNvSpPr/>
          <p:nvPr/>
        </p:nvSpPr>
        <p:spPr>
          <a:xfrm>
            <a:off x="3619803" y="2808423"/>
            <a:ext cx="1247835" cy="1244545"/>
          </a:xfrm>
          <a:prstGeom prst="rect">
            <a:avLst/>
          </a:prstGeom>
          <a:solidFill>
            <a:srgbClr val="6AA84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100"/>
          </a:p>
        </p:txBody>
      </p:sp>
      <p:sp>
        <p:nvSpPr>
          <p:cNvPr id="38" name="Forme libre 37"/>
          <p:cNvSpPr/>
          <p:nvPr/>
        </p:nvSpPr>
        <p:spPr bwMode="auto">
          <a:xfrm rot="20780964">
            <a:off x="3925849" y="1288159"/>
            <a:ext cx="880667" cy="2699009"/>
          </a:xfrm>
          <a:custGeom>
            <a:avLst/>
            <a:gdLst>
              <a:gd name="connsiteX0" fmla="*/ 0 w 880667"/>
              <a:gd name="connsiteY0" fmla="*/ 0 h 2699009"/>
              <a:gd name="connsiteX1" fmla="*/ 309966 w 880667"/>
              <a:gd name="connsiteY1" fmla="*/ 681926 h 2699009"/>
              <a:gd name="connsiteX2" fmla="*/ 340963 w 880667"/>
              <a:gd name="connsiteY2" fmla="*/ 2216258 h 2699009"/>
              <a:gd name="connsiteX3" fmla="*/ 821410 w 880667"/>
              <a:gd name="connsiteY3" fmla="*/ 2665709 h 2699009"/>
              <a:gd name="connsiteX4" fmla="*/ 867905 w 880667"/>
              <a:gd name="connsiteY4" fmla="*/ 2681207 h 2699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0667" h="2699009">
                <a:moveTo>
                  <a:pt x="0" y="0"/>
                </a:moveTo>
                <a:cubicBezTo>
                  <a:pt x="126569" y="156275"/>
                  <a:pt x="253139" y="312550"/>
                  <a:pt x="309966" y="681926"/>
                </a:cubicBezTo>
                <a:cubicBezTo>
                  <a:pt x="366793" y="1051302"/>
                  <a:pt x="255722" y="1885627"/>
                  <a:pt x="340963" y="2216258"/>
                </a:cubicBezTo>
                <a:cubicBezTo>
                  <a:pt x="426204" y="2546889"/>
                  <a:pt x="733586" y="2588218"/>
                  <a:pt x="821410" y="2665709"/>
                </a:cubicBezTo>
                <a:cubicBezTo>
                  <a:pt x="909234" y="2743201"/>
                  <a:pt x="875654" y="2657960"/>
                  <a:pt x="867905" y="2681207"/>
                </a:cubicBezTo>
              </a:path>
            </a:pathLst>
          </a:custGeom>
          <a:ln w="57150">
            <a:solidFill>
              <a:srgbClr val="3C78D8"/>
            </a:solidFill>
            <a:headEnd type="none" w="med" len="med"/>
            <a:tailEnd type="none" w="med" len="med"/>
          </a:ln>
          <a:ex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1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9" name="Octogone 38"/>
          <p:cNvSpPr/>
          <p:nvPr/>
        </p:nvSpPr>
        <p:spPr bwMode="auto">
          <a:xfrm>
            <a:off x="4296697" y="3307241"/>
            <a:ext cx="138969" cy="144016"/>
          </a:xfrm>
          <a:prstGeom prst="octagon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1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0" name="ZoneTexte 39"/>
          <p:cNvSpPr txBox="1"/>
          <p:nvPr/>
        </p:nvSpPr>
        <p:spPr>
          <a:xfrm>
            <a:off x="3484900" y="3009693"/>
            <a:ext cx="114363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>
              <a:defRPr sz="1000" i="1">
                <a:effectLst>
                  <a:glow rad="101600">
                    <a:schemeClr val="bg1">
                      <a:alpha val="40000"/>
                    </a:schemeClr>
                  </a:glow>
                </a:effectLst>
                <a:latin typeface="Comic Sans MS" panose="030F0702030302020204" pitchFamily="66" charset="0"/>
              </a:defRPr>
            </a:lvl1pPr>
          </a:lstStyle>
          <a:p>
            <a:pPr algn="ctr"/>
            <a:r>
              <a:rPr lang="fr-FR" sz="1100" dirty="0" smtClean="0">
                <a:effectLst>
                  <a:glow rad="381000">
                    <a:schemeClr val="bg1"/>
                  </a:glow>
                </a:effectLst>
              </a:rPr>
              <a:t>Water </a:t>
            </a:r>
            <a:r>
              <a:rPr lang="fr-FR" sz="1100" dirty="0" err="1" smtClean="0">
                <a:effectLst>
                  <a:glow rad="381000">
                    <a:schemeClr val="bg1"/>
                  </a:glow>
                </a:effectLst>
              </a:rPr>
              <a:t>quality</a:t>
            </a:r>
            <a:r>
              <a:rPr lang="fr-FR" sz="1100" dirty="0" smtClean="0">
                <a:effectLst>
                  <a:glow rad="381000">
                    <a:schemeClr val="bg1"/>
                  </a:glow>
                </a:effectLst>
              </a:rPr>
              <a:t> station</a:t>
            </a:r>
            <a:endParaRPr lang="fr-FR" sz="1100" dirty="0">
              <a:effectLst>
                <a:glow rad="381000">
                  <a:schemeClr val="bg1"/>
                </a:glow>
              </a:effectLst>
            </a:endParaRPr>
          </a:p>
        </p:txBody>
      </p:sp>
      <p:sp>
        <p:nvSpPr>
          <p:cNvPr id="41" name="ZoneTexte 40"/>
          <p:cNvSpPr txBox="1"/>
          <p:nvPr/>
        </p:nvSpPr>
        <p:spPr>
          <a:xfrm>
            <a:off x="3660000" y="1935378"/>
            <a:ext cx="9685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i="1" dirty="0" smtClean="0">
                <a:solidFill>
                  <a:srgbClr val="3C78D8"/>
                </a:solidFill>
                <a:effectLst>
                  <a:glow rad="901700">
                    <a:schemeClr val="bg1"/>
                  </a:glow>
                </a:effectLst>
                <a:latin typeface="Comic Sans MS" panose="030F0702030302020204" pitchFamily="66" charset="0"/>
              </a:rPr>
              <a:t>River</a:t>
            </a:r>
            <a:endParaRPr lang="fr-FR" sz="1100" i="1" dirty="0">
              <a:solidFill>
                <a:srgbClr val="3C78D8"/>
              </a:solidFill>
              <a:effectLst>
                <a:glow rad="901700">
                  <a:schemeClr val="bg1"/>
                </a:glow>
              </a:effectLst>
              <a:latin typeface="Comic Sans MS" panose="030F0702030302020204" pitchFamily="66" charset="0"/>
            </a:endParaRPr>
          </a:p>
        </p:txBody>
      </p:sp>
      <p:sp>
        <p:nvSpPr>
          <p:cNvPr id="42" name="ZoneTexte 41"/>
          <p:cNvSpPr txBox="1"/>
          <p:nvPr/>
        </p:nvSpPr>
        <p:spPr>
          <a:xfrm>
            <a:off x="2904516" y="2516643"/>
            <a:ext cx="12956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i="1" dirty="0" err="1" smtClean="0">
                <a:effectLst>
                  <a:glow rad="1104900">
                    <a:schemeClr val="bg1">
                      <a:alpha val="97000"/>
                    </a:schemeClr>
                  </a:glow>
                </a:effectLst>
                <a:latin typeface="Comic Sans MS" panose="030F0702030302020204" pitchFamily="66" charset="0"/>
              </a:rPr>
              <a:t>sampledFeature</a:t>
            </a:r>
            <a:endParaRPr lang="fr-FR" sz="1100" i="1" dirty="0">
              <a:effectLst>
                <a:glow rad="1104900">
                  <a:schemeClr val="bg1">
                    <a:alpha val="97000"/>
                  </a:schemeClr>
                </a:glow>
              </a:effectLst>
              <a:latin typeface="Comic Sans MS" panose="030F0702030302020204" pitchFamily="66" charset="0"/>
            </a:endParaRPr>
          </a:p>
        </p:txBody>
      </p:sp>
      <p:cxnSp>
        <p:nvCxnSpPr>
          <p:cNvPr id="43" name="Connecteur droit avec flèche 42"/>
          <p:cNvCxnSpPr>
            <a:stCxn id="40" idx="0"/>
            <a:endCxn id="41" idx="2"/>
          </p:cNvCxnSpPr>
          <p:nvPr/>
        </p:nvCxnSpPr>
        <p:spPr bwMode="auto">
          <a:xfrm flipV="1">
            <a:off x="4056718" y="2196988"/>
            <a:ext cx="87550" cy="812705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4" name="Rectangle à coins arrondis 43"/>
          <p:cNvSpPr/>
          <p:nvPr/>
        </p:nvSpPr>
        <p:spPr>
          <a:xfrm>
            <a:off x="6842851" y="3057799"/>
            <a:ext cx="1120140" cy="306703"/>
          </a:xfrm>
          <a:prstGeom prst="roundRect">
            <a:avLst/>
          </a:prstGeom>
          <a:solidFill>
            <a:srgbClr val="E066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/>
              <a:t>Water </a:t>
            </a:r>
          </a:p>
          <a:p>
            <a:pPr algn="ctr"/>
            <a:r>
              <a:rPr lang="fr-FR" sz="1100" dirty="0" err="1" smtClean="0"/>
              <a:t>Sample</a:t>
            </a:r>
            <a:endParaRPr lang="fr-FR" sz="1100" dirty="0"/>
          </a:p>
        </p:txBody>
      </p:sp>
      <p:sp>
        <p:nvSpPr>
          <p:cNvPr id="45" name="Rectangle à coins arrondis 44"/>
          <p:cNvSpPr/>
          <p:nvPr/>
        </p:nvSpPr>
        <p:spPr>
          <a:xfrm>
            <a:off x="10399346" y="3057798"/>
            <a:ext cx="1120140" cy="306703"/>
          </a:xfrm>
          <a:prstGeom prst="roundRect">
            <a:avLst/>
          </a:prstGeom>
          <a:solidFill>
            <a:srgbClr val="FFE5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err="1" smtClean="0">
                <a:solidFill>
                  <a:schemeClr val="tx1"/>
                </a:solidFill>
              </a:rPr>
              <a:t>Analysis</a:t>
            </a:r>
            <a:endParaRPr lang="fr-FR" sz="1100" dirty="0">
              <a:solidFill>
                <a:schemeClr val="tx1"/>
              </a:solidFill>
            </a:endParaRPr>
          </a:p>
        </p:txBody>
      </p:sp>
      <p:cxnSp>
        <p:nvCxnSpPr>
          <p:cNvPr id="46" name="Connecteur droit avec flèche 45"/>
          <p:cNvCxnSpPr>
            <a:endCxn id="40" idx="3"/>
          </p:cNvCxnSpPr>
          <p:nvPr/>
        </p:nvCxnSpPr>
        <p:spPr bwMode="auto">
          <a:xfrm flipH="1">
            <a:off x="4628535" y="3225136"/>
            <a:ext cx="2206651" cy="1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Connecteur droit avec flèche 46"/>
          <p:cNvCxnSpPr>
            <a:stCxn id="45" idx="1"/>
            <a:endCxn id="44" idx="3"/>
          </p:cNvCxnSpPr>
          <p:nvPr/>
        </p:nvCxnSpPr>
        <p:spPr bwMode="auto">
          <a:xfrm flipH="1">
            <a:off x="7962991" y="3211150"/>
            <a:ext cx="2436355" cy="1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8" name="ZoneTexte 47"/>
          <p:cNvSpPr txBox="1"/>
          <p:nvPr/>
        </p:nvSpPr>
        <p:spPr>
          <a:xfrm>
            <a:off x="10824301" y="3378487"/>
            <a:ext cx="63671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 err="1" smtClean="0"/>
              <a:t>Result</a:t>
            </a:r>
            <a:r>
              <a:rPr lang="fr-FR" sz="1100" dirty="0" smtClean="0"/>
              <a:t>…</a:t>
            </a:r>
            <a:endParaRPr lang="fr-FR" sz="1100" dirty="0"/>
          </a:p>
        </p:txBody>
      </p:sp>
      <p:sp>
        <p:nvSpPr>
          <p:cNvPr id="49" name="Rectangle à coins arrondis 48"/>
          <p:cNvSpPr/>
          <p:nvPr/>
        </p:nvSpPr>
        <p:spPr>
          <a:xfrm>
            <a:off x="10456053" y="4174282"/>
            <a:ext cx="1120140" cy="306703"/>
          </a:xfrm>
          <a:prstGeom prst="roundRect">
            <a:avLst/>
          </a:prstGeom>
          <a:solidFill>
            <a:srgbClr val="FFE5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err="1" smtClean="0">
                <a:solidFill>
                  <a:schemeClr val="tx1"/>
                </a:solidFill>
              </a:rPr>
              <a:t>Analysis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50" name="ZoneTexte 49"/>
          <p:cNvSpPr txBox="1"/>
          <p:nvPr/>
        </p:nvSpPr>
        <p:spPr>
          <a:xfrm>
            <a:off x="10882773" y="4480985"/>
            <a:ext cx="63671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 err="1" smtClean="0"/>
              <a:t>Result</a:t>
            </a:r>
            <a:r>
              <a:rPr lang="fr-FR" sz="1100" dirty="0" smtClean="0"/>
              <a:t>…</a:t>
            </a:r>
            <a:endParaRPr lang="fr-FR" sz="1100" dirty="0"/>
          </a:p>
        </p:txBody>
      </p:sp>
      <p:cxnSp>
        <p:nvCxnSpPr>
          <p:cNvPr id="51" name="Connecteur droit avec flèche 50"/>
          <p:cNvCxnSpPr>
            <a:stCxn id="49" idx="1"/>
            <a:endCxn id="44" idx="3"/>
          </p:cNvCxnSpPr>
          <p:nvPr/>
        </p:nvCxnSpPr>
        <p:spPr bwMode="auto">
          <a:xfrm flipH="1" flipV="1">
            <a:off x="7962991" y="3211151"/>
            <a:ext cx="2493062" cy="1116483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4" name="Rectangle à coins arrondis 53"/>
          <p:cNvSpPr/>
          <p:nvPr/>
        </p:nvSpPr>
        <p:spPr>
          <a:xfrm>
            <a:off x="6842850" y="4445511"/>
            <a:ext cx="1180493" cy="472145"/>
          </a:xfrm>
          <a:prstGeom prst="roundRect">
            <a:avLst/>
          </a:prstGeom>
          <a:solidFill>
            <a:srgbClr val="FFE5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err="1">
                <a:solidFill>
                  <a:schemeClr val="tx1"/>
                </a:solidFill>
              </a:rPr>
              <a:t>Environmental</a:t>
            </a:r>
            <a:r>
              <a:rPr lang="fr-FR" sz="1100" dirty="0">
                <a:solidFill>
                  <a:schemeClr val="tx1"/>
                </a:solidFill>
              </a:rPr>
              <a:t> conditions (</a:t>
            </a:r>
            <a:r>
              <a:rPr lang="fr-FR" sz="1100" dirty="0" err="1">
                <a:solidFill>
                  <a:schemeClr val="tx1"/>
                </a:solidFill>
              </a:rPr>
              <a:t>related</a:t>
            </a:r>
            <a:r>
              <a:rPr lang="fr-FR" sz="1100" dirty="0">
                <a:solidFill>
                  <a:schemeClr val="tx1"/>
                </a:solidFill>
              </a:rPr>
              <a:t> </a:t>
            </a:r>
            <a:r>
              <a:rPr lang="fr-FR" sz="1100" dirty="0" err="1">
                <a:solidFill>
                  <a:schemeClr val="tx1"/>
                </a:solidFill>
              </a:rPr>
              <a:t>obs</a:t>
            </a:r>
            <a:r>
              <a:rPr lang="fr-FR" sz="1100" dirty="0">
                <a:solidFill>
                  <a:schemeClr val="tx1"/>
                </a:solidFill>
              </a:rPr>
              <a:t>)</a:t>
            </a:r>
          </a:p>
        </p:txBody>
      </p:sp>
      <p:cxnSp>
        <p:nvCxnSpPr>
          <p:cNvPr id="55" name="Connecteur droit avec flèche 54"/>
          <p:cNvCxnSpPr>
            <a:stCxn id="54" idx="0"/>
            <a:endCxn id="44" idx="2"/>
          </p:cNvCxnSpPr>
          <p:nvPr/>
        </p:nvCxnSpPr>
        <p:spPr bwMode="auto">
          <a:xfrm flipV="1">
            <a:off x="7402921" y="3364502"/>
            <a:ext cx="0" cy="1081009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aphicFrame>
        <p:nvGraphicFramePr>
          <p:cNvPr id="56" name="Tableau 5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1675134"/>
              </p:ext>
            </p:extLst>
          </p:nvPr>
        </p:nvGraphicFramePr>
        <p:xfrm>
          <a:off x="3107418" y="5216198"/>
          <a:ext cx="4001526" cy="1386840"/>
        </p:xfrm>
        <a:graphic>
          <a:graphicData uri="http://schemas.openxmlformats.org/drawingml/2006/table">
            <a:tbl>
              <a:tblPr/>
              <a:tblGrid>
                <a:gridCol w="4001526">
                  <a:extLst>
                    <a:ext uri="{9D8B030D-6E8A-4147-A177-3AD203B41FA5}">
                      <a16:colId xmlns:a16="http://schemas.microsoft.com/office/drawing/2014/main" val="2556842343"/>
                    </a:ext>
                  </a:extLst>
                </a:gridCol>
              </a:tblGrid>
              <a:tr h="160020">
                <a:tc>
                  <a:txBody>
                    <a:bodyPr/>
                    <a:lstStyle/>
                    <a:p>
                      <a:pPr rtl="0" fontAlgn="b"/>
                      <a:r>
                        <a:rPr lang="fr-FR" sz="1100" b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Observation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4331744"/>
                  </a:ext>
                </a:extLst>
              </a:tr>
              <a:tr h="160020">
                <a:tc>
                  <a:txBody>
                    <a:bodyPr/>
                    <a:lstStyle/>
                    <a:p>
                      <a:pPr rtl="0" fontAlgn="b"/>
                      <a:r>
                        <a:rPr lang="fr-FR" sz="1100" b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Observation result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B2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400777"/>
                  </a:ext>
                </a:extLst>
              </a:tr>
              <a:tr h="160020">
                <a:tc>
                  <a:txBody>
                    <a:bodyPr/>
                    <a:lstStyle/>
                    <a:p>
                      <a:pPr rtl="0" fontAlgn="b"/>
                      <a:r>
                        <a:rPr lang="fr-FR" sz="1100" b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Water Sample (SF_Specimen)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7940800"/>
                  </a:ext>
                </a:extLst>
              </a:tr>
              <a:tr h="160020">
                <a:tc>
                  <a:txBody>
                    <a:bodyPr/>
                    <a:lstStyle/>
                    <a:p>
                      <a:pPr rtl="0" fontAlgn="b"/>
                      <a:r>
                        <a:rPr lang="fr-FR" sz="1100" b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River (</a:t>
                      </a:r>
                      <a:r>
                        <a:rPr lang="fr-FR" sz="1100" b="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ultimate</a:t>
                      </a:r>
                      <a:r>
                        <a:rPr lang="fr-FR" sz="1100" b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fr-FR" sz="1100" b="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fOI</a:t>
                      </a:r>
                      <a:r>
                        <a:rPr lang="fr-FR" sz="1100" b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) : </a:t>
                      </a:r>
                      <a:r>
                        <a:rPr lang="fr-FR" sz="1100" b="0" dirty="0" err="1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HY_Features</a:t>
                      </a:r>
                      <a:endParaRPr lang="fr-FR" sz="1100" b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C7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040887"/>
                  </a:ext>
                </a:extLst>
              </a:tr>
              <a:tr h="160020">
                <a:tc>
                  <a:txBody>
                    <a:bodyPr/>
                    <a:lstStyle/>
                    <a:p>
                      <a:pPr rtl="0" fontAlgn="b"/>
                      <a:r>
                        <a:rPr lang="en-US" sz="1100" b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Other </a:t>
                      </a:r>
                      <a:r>
                        <a:rPr lang="en-US" sz="1100" b="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fOIs</a:t>
                      </a:r>
                      <a:r>
                        <a:rPr lang="en-US" sz="1100" b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on the side (ex : river pertains to river basin</a:t>
                      </a:r>
                      <a:r>
                        <a:rPr lang="en-US" sz="1100" b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) : </a:t>
                      </a:r>
                      <a:r>
                        <a:rPr lang="en-US" sz="1100" b="0" dirty="0" err="1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HY_Features</a:t>
                      </a:r>
                      <a:endParaRPr lang="en-US" sz="1100" b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C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8397589"/>
                  </a:ext>
                </a:extLst>
              </a:tr>
              <a:tr h="160020">
                <a:tc>
                  <a:txBody>
                    <a:bodyPr/>
                    <a:lstStyle/>
                    <a:p>
                      <a:pPr rtl="0" fontAlgn="b"/>
                      <a:r>
                        <a:rPr lang="fr-FR" sz="1100" b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OMS Observer VS INSPIRE </a:t>
                      </a:r>
                      <a:r>
                        <a:rPr lang="fr-FR" sz="1100" b="0" dirty="0" err="1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Environmental</a:t>
                      </a:r>
                      <a:r>
                        <a:rPr lang="fr-FR" sz="1100" b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fr-FR" sz="1100" b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Monitoring Facility (EF)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AA8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7333400"/>
                  </a:ext>
                </a:extLst>
              </a:tr>
              <a:tr h="160020">
                <a:tc>
                  <a:txBody>
                    <a:bodyPr/>
                    <a:lstStyle/>
                    <a:p>
                      <a:pPr rtl="0" fontAlgn="b"/>
                      <a:r>
                        <a:rPr lang="fr-FR" sz="1100" b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OMS Observer  / INSPIRE:EF </a:t>
                      </a:r>
                      <a:r>
                        <a:rPr lang="fr-FR" sz="1100" b="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associated</a:t>
                      </a:r>
                      <a:r>
                        <a:rPr lang="fr-FR" sz="1100" b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information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1464106"/>
                  </a:ext>
                </a:extLst>
              </a:tr>
            </a:tbl>
          </a:graphicData>
        </a:graphic>
      </p:graphicFrame>
      <p:sp>
        <p:nvSpPr>
          <p:cNvPr id="57" name="ZoneTexte 56"/>
          <p:cNvSpPr txBox="1"/>
          <p:nvPr/>
        </p:nvSpPr>
        <p:spPr>
          <a:xfrm>
            <a:off x="4875303" y="2951811"/>
            <a:ext cx="17841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i="1" dirty="0" err="1" smtClean="0">
                <a:effectLst>
                  <a:glow rad="1104900">
                    <a:schemeClr val="bg1">
                      <a:alpha val="97000"/>
                    </a:schemeClr>
                  </a:glow>
                </a:effectLst>
                <a:latin typeface="Comic Sans MS" panose="030F0702030302020204" pitchFamily="66" charset="0"/>
              </a:rPr>
              <a:t>relatedSamplingFeature</a:t>
            </a:r>
            <a:endParaRPr lang="fr-FR" sz="1100" i="1" dirty="0">
              <a:effectLst>
                <a:glow rad="1104900">
                  <a:schemeClr val="bg1">
                    <a:alpha val="97000"/>
                  </a:schemeClr>
                </a:glow>
              </a:effectLst>
              <a:latin typeface="Comic Sans MS" panose="030F0702030302020204" pitchFamily="66" charset="0"/>
            </a:endParaRPr>
          </a:p>
        </p:txBody>
      </p:sp>
      <p:sp>
        <p:nvSpPr>
          <p:cNvPr id="58" name="ZoneTexte 57"/>
          <p:cNvSpPr txBox="1"/>
          <p:nvPr/>
        </p:nvSpPr>
        <p:spPr>
          <a:xfrm>
            <a:off x="7962991" y="2905618"/>
            <a:ext cx="12956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i="1" dirty="0" err="1" smtClean="0">
                <a:effectLst>
                  <a:glow rad="1104900">
                    <a:schemeClr val="bg1">
                      <a:alpha val="97000"/>
                    </a:schemeClr>
                  </a:glow>
                </a:effectLst>
                <a:latin typeface="Comic Sans MS" panose="030F0702030302020204" pitchFamily="66" charset="0"/>
              </a:rPr>
              <a:t>fOi</a:t>
            </a:r>
            <a:endParaRPr lang="fr-FR" sz="1100" i="1" dirty="0">
              <a:effectLst>
                <a:glow rad="1104900">
                  <a:schemeClr val="bg1">
                    <a:alpha val="97000"/>
                  </a:schemeClr>
                </a:glow>
              </a:effectLst>
              <a:latin typeface="Comic Sans MS" panose="030F0702030302020204" pitchFamily="66" charset="0"/>
            </a:endParaRPr>
          </a:p>
        </p:txBody>
      </p:sp>
      <p:sp>
        <p:nvSpPr>
          <p:cNvPr id="59" name="ZoneTexte 58"/>
          <p:cNvSpPr txBox="1"/>
          <p:nvPr/>
        </p:nvSpPr>
        <p:spPr>
          <a:xfrm>
            <a:off x="7913852" y="3358124"/>
            <a:ext cx="12956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i="1" dirty="0" err="1" smtClean="0">
                <a:effectLst>
                  <a:glow rad="1104900">
                    <a:schemeClr val="bg1">
                      <a:alpha val="97000"/>
                    </a:schemeClr>
                  </a:glow>
                </a:effectLst>
                <a:latin typeface="Comic Sans MS" panose="030F0702030302020204" pitchFamily="66" charset="0"/>
              </a:rPr>
              <a:t>fOi</a:t>
            </a:r>
            <a:endParaRPr lang="fr-FR" sz="1100" i="1" dirty="0">
              <a:effectLst>
                <a:glow rad="1104900">
                  <a:schemeClr val="bg1">
                    <a:alpha val="97000"/>
                  </a:schemeClr>
                </a:glow>
              </a:effectLst>
              <a:latin typeface="Comic Sans MS" panose="030F0702030302020204" pitchFamily="66" charset="0"/>
            </a:endParaRPr>
          </a:p>
        </p:txBody>
      </p:sp>
      <p:sp>
        <p:nvSpPr>
          <p:cNvPr id="60" name="ZoneTexte 59"/>
          <p:cNvSpPr txBox="1"/>
          <p:nvPr/>
        </p:nvSpPr>
        <p:spPr>
          <a:xfrm>
            <a:off x="9693280" y="2816329"/>
            <a:ext cx="151677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i="1" dirty="0" err="1" smtClean="0">
                <a:effectLst>
                  <a:glow rad="1104900">
                    <a:schemeClr val="bg1">
                      <a:alpha val="97000"/>
                    </a:schemeClr>
                  </a:glow>
                </a:effectLst>
                <a:latin typeface="Comic Sans MS" panose="030F0702030302020204" pitchFamily="66" charset="0"/>
              </a:rPr>
              <a:t>relatedObservation</a:t>
            </a:r>
            <a:endParaRPr lang="fr-FR" sz="1100" i="1" dirty="0">
              <a:effectLst>
                <a:glow rad="1104900">
                  <a:schemeClr val="bg1">
                    <a:alpha val="97000"/>
                  </a:schemeClr>
                </a:glow>
              </a:effectLst>
              <a:latin typeface="Comic Sans MS" panose="030F0702030302020204" pitchFamily="66" charset="0"/>
            </a:endParaRPr>
          </a:p>
        </p:txBody>
      </p:sp>
      <p:sp>
        <p:nvSpPr>
          <p:cNvPr id="61" name="ZoneTexte 60"/>
          <p:cNvSpPr txBox="1"/>
          <p:nvPr/>
        </p:nvSpPr>
        <p:spPr>
          <a:xfrm>
            <a:off x="9868063" y="3841412"/>
            <a:ext cx="151677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i="1" dirty="0" err="1" smtClean="0">
                <a:effectLst>
                  <a:glow rad="1104900">
                    <a:schemeClr val="bg1">
                      <a:alpha val="97000"/>
                    </a:schemeClr>
                  </a:glow>
                </a:effectLst>
                <a:latin typeface="Comic Sans MS" panose="030F0702030302020204" pitchFamily="66" charset="0"/>
              </a:rPr>
              <a:t>relatedObservation</a:t>
            </a:r>
            <a:endParaRPr lang="fr-FR" sz="1100" i="1" dirty="0">
              <a:effectLst>
                <a:glow rad="1104900">
                  <a:schemeClr val="bg1">
                    <a:alpha val="97000"/>
                  </a:schemeClr>
                </a:glow>
              </a:effectLst>
              <a:latin typeface="Comic Sans MS" panose="030F0702030302020204" pitchFamily="66" charset="0"/>
            </a:endParaRPr>
          </a:p>
        </p:txBody>
      </p:sp>
      <p:sp>
        <p:nvSpPr>
          <p:cNvPr id="62" name="ZoneTexte 61"/>
          <p:cNvSpPr txBox="1"/>
          <p:nvPr/>
        </p:nvSpPr>
        <p:spPr>
          <a:xfrm>
            <a:off x="5944141" y="3428864"/>
            <a:ext cx="151677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i="1" dirty="0" err="1" smtClean="0">
                <a:effectLst>
                  <a:glow rad="1104900">
                    <a:schemeClr val="bg1">
                      <a:alpha val="97000"/>
                    </a:schemeClr>
                  </a:glow>
                </a:effectLst>
                <a:latin typeface="Comic Sans MS" panose="030F0702030302020204" pitchFamily="66" charset="0"/>
              </a:rPr>
              <a:t>relatedObservation</a:t>
            </a:r>
            <a:endParaRPr lang="fr-FR" sz="1100" i="1" dirty="0">
              <a:effectLst>
                <a:glow rad="1104900">
                  <a:schemeClr val="bg1">
                    <a:alpha val="97000"/>
                  </a:schemeClr>
                </a:glow>
              </a:effectLst>
              <a:latin typeface="Comic Sans MS" panose="030F0702030302020204" pitchFamily="66" charset="0"/>
            </a:endParaRPr>
          </a:p>
        </p:txBody>
      </p:sp>
      <p:sp>
        <p:nvSpPr>
          <p:cNvPr id="63" name="ZoneTexte 62"/>
          <p:cNvSpPr txBox="1"/>
          <p:nvPr/>
        </p:nvSpPr>
        <p:spPr>
          <a:xfrm>
            <a:off x="5946571" y="4163625"/>
            <a:ext cx="151677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i="1" dirty="0" err="1" smtClean="0">
                <a:effectLst>
                  <a:glow rad="1104900">
                    <a:schemeClr val="bg1">
                      <a:alpha val="97000"/>
                    </a:schemeClr>
                  </a:glow>
                </a:effectLst>
                <a:latin typeface="Comic Sans MS" panose="030F0702030302020204" pitchFamily="66" charset="0"/>
              </a:rPr>
              <a:t>relatedObservation</a:t>
            </a:r>
            <a:endParaRPr lang="fr-FR" sz="1100" i="1" dirty="0">
              <a:effectLst>
                <a:glow rad="1104900">
                  <a:schemeClr val="bg1">
                    <a:alpha val="97000"/>
                  </a:schemeClr>
                </a:glow>
              </a:effectLst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397838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" descr="C:\Windows\Web\Wallpaper\BRGM\fond_ecran_2013_05.jp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83" t="549" r="48161" b="-1"/>
          <a:stretch/>
        </p:blipFill>
        <p:spPr bwMode="auto">
          <a:xfrm>
            <a:off x="-11939" y="900"/>
            <a:ext cx="2753111" cy="685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0" name="Rectangle à coins arrondis 119"/>
          <p:cNvSpPr/>
          <p:nvPr/>
        </p:nvSpPr>
        <p:spPr>
          <a:xfrm>
            <a:off x="9871197" y="5948411"/>
            <a:ext cx="2017848" cy="72861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err="1" smtClean="0"/>
              <a:t>Analysis</a:t>
            </a:r>
            <a:endParaRPr lang="fr-FR" sz="1100" dirty="0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4"/>
            <p:custDataLst>
              <p:tags r:id="rId1"/>
            </p:custDataLst>
          </p:nvPr>
        </p:nvSpPr>
        <p:spPr/>
        <p:txBody>
          <a:bodyPr/>
          <a:lstStyle/>
          <a:p>
            <a:pPr algn="ctr"/>
            <a:fld id="{F350894E-0509-424B-B937-9012733DE64A}" type="slidenum">
              <a:rPr lang="fr-FR" sz="1200" smtClean="0">
                <a:solidFill>
                  <a:schemeClr val="bg1">
                    <a:lumMod val="50000"/>
                  </a:schemeClr>
                </a:solidFill>
              </a:rPr>
              <a:pPr algn="ctr"/>
              <a:t>4</a:t>
            </a:fld>
            <a:endParaRPr lang="fr-FR" sz="120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E8E2BDEC-0443-4BF8-A1BB-3E81D4CAEC42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863" y="6428069"/>
            <a:ext cx="3069238" cy="140683"/>
          </a:xfrm>
          <a:prstGeom prst="rect">
            <a:avLst/>
          </a:prstGeom>
        </p:spPr>
      </p:pic>
      <p:sp>
        <p:nvSpPr>
          <p:cNvPr id="33" name="ZoneTexte 32">
            <a:extLst>
              <a:ext uri="{FF2B5EF4-FFF2-40B4-BE49-F238E27FC236}">
                <a16:creationId xmlns:a16="http://schemas.microsoft.com/office/drawing/2014/main" id="{32E8AFA0-BFBE-40A3-AFA1-91B4533CA7DF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2951084" y="303593"/>
            <a:ext cx="7632386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600" b="1" dirty="0">
                <a:solidFill>
                  <a:srgbClr val="E87B1C"/>
                </a:solidFill>
                <a:cs typeface="Arial"/>
              </a:rPr>
              <a:t>A </a:t>
            </a:r>
            <a:r>
              <a:rPr lang="en-US" sz="3600" b="1" dirty="0" smtClean="0">
                <a:solidFill>
                  <a:srgbClr val="E87B1C"/>
                </a:solidFill>
                <a:cs typeface="Arial"/>
              </a:rPr>
              <a:t>vision - </a:t>
            </a:r>
            <a:r>
              <a:rPr lang="en-US" sz="3600" b="1" dirty="0" err="1" smtClean="0">
                <a:solidFill>
                  <a:srgbClr val="E87B1C"/>
                </a:solidFill>
                <a:cs typeface="Arial"/>
              </a:rPr>
              <a:t>LinkedData</a:t>
            </a:r>
            <a:endParaRPr lang="en-US" sz="3600" b="1" dirty="0">
              <a:solidFill>
                <a:srgbClr val="E87B1C"/>
              </a:solidFill>
              <a:cs typeface="Arial"/>
            </a:endParaRPr>
          </a:p>
        </p:txBody>
      </p:sp>
      <p:sp>
        <p:nvSpPr>
          <p:cNvPr id="119" name="ZoneTexte 118">
            <a:extLst>
              <a:ext uri="{FF2B5EF4-FFF2-40B4-BE49-F238E27FC236}">
                <a16:creationId xmlns:a16="http://schemas.microsoft.com/office/drawing/2014/main" id="{48DEC7D1-690A-4DB8-B5DE-97BD85D3ACBC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2983738" y="1003533"/>
            <a:ext cx="9365280" cy="5046876"/>
          </a:xfrm>
          <a:prstGeom prst="rect">
            <a:avLst/>
          </a:prstGeom>
          <a:noFill/>
        </p:spPr>
        <p:txBody>
          <a:bodyPr wrap="square" numCol="1" spcCol="360000" rtlCol="0" anchor="t">
            <a:noAutofit/>
          </a:bodyPr>
          <a:lstStyle/>
          <a:p>
            <a:r>
              <a:rPr lang="fr-FR" dirty="0" err="1" smtClean="0"/>
              <a:t>LinkedData</a:t>
            </a:r>
            <a:r>
              <a:rPr lang="fr-FR" dirty="0" smtClean="0"/>
              <a:t> as </a:t>
            </a:r>
            <a:r>
              <a:rPr lang="fr-FR" dirty="0" err="1" smtClean="0"/>
              <a:t>much</a:t>
            </a:r>
            <a:r>
              <a:rPr lang="fr-FR" dirty="0" smtClean="0"/>
              <a:t> as possible : </a:t>
            </a:r>
            <a:r>
              <a:rPr lang="fr-FR" dirty="0" err="1" smtClean="0"/>
              <a:t>URIs</a:t>
            </a:r>
            <a:r>
              <a:rPr lang="fr-FR" dirty="0" smtClean="0"/>
              <a:t> on </a:t>
            </a:r>
            <a:r>
              <a:rPr lang="fr-FR" dirty="0" err="1" smtClean="0"/>
              <a:t>FeatureInstance</a:t>
            </a:r>
            <a:r>
              <a:rPr lang="fr-FR" dirty="0" smtClean="0"/>
              <a:t> (and ?</a:t>
            </a:r>
            <a:r>
              <a:rPr lang="fr-FR" dirty="0" err="1" smtClean="0"/>
              <a:t>ObservationCollection</a:t>
            </a:r>
            <a:r>
              <a:rPr lang="fr-FR" dirty="0" smtClean="0"/>
              <a:t> / Observation?) AND </a:t>
            </a:r>
            <a:r>
              <a:rPr lang="fr-FR" dirty="0" err="1" smtClean="0"/>
              <a:t>controlled</a:t>
            </a:r>
            <a:r>
              <a:rPr lang="fr-FR" dirty="0" smtClean="0"/>
              <a:t> </a:t>
            </a:r>
            <a:r>
              <a:rPr lang="fr-FR" dirty="0" err="1" smtClean="0"/>
              <a:t>vocabularies</a:t>
            </a:r>
            <a:r>
              <a:rPr lang="fr-FR" dirty="0" smtClean="0"/>
              <a:t> (</a:t>
            </a:r>
            <a:r>
              <a:rPr lang="fr-FR" dirty="0" err="1" smtClean="0"/>
              <a:t>obs</a:t>
            </a:r>
            <a:r>
              <a:rPr lang="fr-FR" dirty="0" smtClean="0"/>
              <a:t> </a:t>
            </a:r>
            <a:r>
              <a:rPr lang="fr-FR" dirty="0" err="1" smtClean="0"/>
              <a:t>method</a:t>
            </a:r>
            <a:r>
              <a:rPr lang="fr-FR" dirty="0" smtClean="0"/>
              <a:t>, </a:t>
            </a:r>
            <a:r>
              <a:rPr lang="fr-FR" dirty="0" err="1" smtClean="0"/>
              <a:t>obs</a:t>
            </a:r>
            <a:r>
              <a:rPr lang="fr-FR" dirty="0" smtClean="0"/>
              <a:t> </a:t>
            </a:r>
            <a:r>
              <a:rPr lang="fr-FR" dirty="0" err="1" smtClean="0"/>
              <a:t>prop</a:t>
            </a:r>
            <a:r>
              <a:rPr lang="fr-FR" dirty="0" smtClean="0"/>
              <a:t>, …)</a:t>
            </a:r>
            <a:endParaRPr lang="fr-FR" dirty="0"/>
          </a:p>
          <a:p>
            <a:pPr>
              <a:lnSpc>
                <a:spcPct val="150000"/>
              </a:lnSpc>
              <a:buClr>
                <a:srgbClr val="E87B1C"/>
              </a:buClr>
            </a:pPr>
            <a:endParaRPr lang="fr-FR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51460" indent="-251460">
              <a:lnSpc>
                <a:spcPts val="1600"/>
              </a:lnSpc>
              <a:buClr>
                <a:srgbClr val="E87B1C"/>
              </a:buClr>
              <a:buFont typeface="Arial" panose="020B0604020202020204" pitchFamily="34" charset="0"/>
              <a:buChar char="•"/>
            </a:pPr>
            <a:endParaRPr lang="fr-FR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ts val="1600"/>
              </a:lnSpc>
              <a:buClr>
                <a:srgbClr val="E87B1C"/>
              </a:buClr>
            </a:pPr>
            <a:endParaRPr lang="fr-FR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51460" indent="-251460">
              <a:lnSpc>
                <a:spcPts val="1600"/>
              </a:lnSpc>
              <a:buClr>
                <a:srgbClr val="E87B1C"/>
              </a:buClr>
              <a:buFont typeface="Arial" panose="020B0604020202020204" pitchFamily="34" charset="0"/>
              <a:buChar char="•"/>
            </a:pPr>
            <a:endParaRPr lang="fr-FR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1" name="Rectangle à coins arrondis 120"/>
          <p:cNvSpPr/>
          <p:nvPr/>
        </p:nvSpPr>
        <p:spPr>
          <a:xfrm>
            <a:off x="2746244" y="6314928"/>
            <a:ext cx="1772577" cy="48262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err="1" smtClean="0"/>
              <a:t>Analysis</a:t>
            </a:r>
            <a:endParaRPr lang="fr-FR" sz="1100" dirty="0"/>
          </a:p>
        </p:txBody>
      </p:sp>
      <p:sp>
        <p:nvSpPr>
          <p:cNvPr id="37" name="Rectangle 36"/>
          <p:cNvSpPr/>
          <p:nvPr/>
        </p:nvSpPr>
        <p:spPr>
          <a:xfrm>
            <a:off x="3619803" y="2808423"/>
            <a:ext cx="1247835" cy="1244545"/>
          </a:xfrm>
          <a:prstGeom prst="rect">
            <a:avLst/>
          </a:prstGeom>
          <a:solidFill>
            <a:srgbClr val="6AA84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100"/>
          </a:p>
        </p:txBody>
      </p:sp>
      <p:sp>
        <p:nvSpPr>
          <p:cNvPr id="38" name="Forme libre 37"/>
          <p:cNvSpPr/>
          <p:nvPr/>
        </p:nvSpPr>
        <p:spPr bwMode="auto">
          <a:xfrm rot="20780964">
            <a:off x="3925849" y="1288159"/>
            <a:ext cx="880667" cy="2699009"/>
          </a:xfrm>
          <a:custGeom>
            <a:avLst/>
            <a:gdLst>
              <a:gd name="connsiteX0" fmla="*/ 0 w 880667"/>
              <a:gd name="connsiteY0" fmla="*/ 0 h 2699009"/>
              <a:gd name="connsiteX1" fmla="*/ 309966 w 880667"/>
              <a:gd name="connsiteY1" fmla="*/ 681926 h 2699009"/>
              <a:gd name="connsiteX2" fmla="*/ 340963 w 880667"/>
              <a:gd name="connsiteY2" fmla="*/ 2216258 h 2699009"/>
              <a:gd name="connsiteX3" fmla="*/ 821410 w 880667"/>
              <a:gd name="connsiteY3" fmla="*/ 2665709 h 2699009"/>
              <a:gd name="connsiteX4" fmla="*/ 867905 w 880667"/>
              <a:gd name="connsiteY4" fmla="*/ 2681207 h 2699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0667" h="2699009">
                <a:moveTo>
                  <a:pt x="0" y="0"/>
                </a:moveTo>
                <a:cubicBezTo>
                  <a:pt x="126569" y="156275"/>
                  <a:pt x="253139" y="312550"/>
                  <a:pt x="309966" y="681926"/>
                </a:cubicBezTo>
                <a:cubicBezTo>
                  <a:pt x="366793" y="1051302"/>
                  <a:pt x="255722" y="1885627"/>
                  <a:pt x="340963" y="2216258"/>
                </a:cubicBezTo>
                <a:cubicBezTo>
                  <a:pt x="426204" y="2546889"/>
                  <a:pt x="733586" y="2588218"/>
                  <a:pt x="821410" y="2665709"/>
                </a:cubicBezTo>
                <a:cubicBezTo>
                  <a:pt x="909234" y="2743201"/>
                  <a:pt x="875654" y="2657960"/>
                  <a:pt x="867905" y="2681207"/>
                </a:cubicBezTo>
              </a:path>
            </a:pathLst>
          </a:custGeom>
          <a:ln w="57150">
            <a:solidFill>
              <a:srgbClr val="3C78D8"/>
            </a:solidFill>
            <a:headEnd type="none" w="med" len="med"/>
            <a:tailEnd type="none" w="med" len="med"/>
          </a:ln>
          <a:ex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1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9" name="Octogone 38"/>
          <p:cNvSpPr/>
          <p:nvPr/>
        </p:nvSpPr>
        <p:spPr bwMode="auto">
          <a:xfrm>
            <a:off x="4296697" y="3307241"/>
            <a:ext cx="138969" cy="144016"/>
          </a:xfrm>
          <a:prstGeom prst="octagon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1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0" name="ZoneTexte 39"/>
          <p:cNvSpPr txBox="1"/>
          <p:nvPr/>
        </p:nvSpPr>
        <p:spPr>
          <a:xfrm>
            <a:off x="3484900" y="3009693"/>
            <a:ext cx="114363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>
              <a:defRPr sz="1000" i="1">
                <a:effectLst>
                  <a:glow rad="101600">
                    <a:schemeClr val="bg1">
                      <a:alpha val="40000"/>
                    </a:schemeClr>
                  </a:glow>
                </a:effectLst>
                <a:latin typeface="Comic Sans MS" panose="030F0702030302020204" pitchFamily="66" charset="0"/>
              </a:defRPr>
            </a:lvl1pPr>
          </a:lstStyle>
          <a:p>
            <a:pPr algn="ctr"/>
            <a:r>
              <a:rPr lang="fr-FR" sz="1100" dirty="0" smtClean="0">
                <a:effectLst>
                  <a:glow rad="381000">
                    <a:schemeClr val="bg1"/>
                  </a:glow>
                </a:effectLst>
              </a:rPr>
              <a:t>Water </a:t>
            </a:r>
            <a:r>
              <a:rPr lang="fr-FR" sz="1100" dirty="0" err="1" smtClean="0">
                <a:effectLst>
                  <a:glow rad="381000">
                    <a:schemeClr val="bg1"/>
                  </a:glow>
                </a:effectLst>
              </a:rPr>
              <a:t>quality</a:t>
            </a:r>
            <a:r>
              <a:rPr lang="fr-FR" sz="1100" dirty="0" smtClean="0">
                <a:effectLst>
                  <a:glow rad="381000">
                    <a:schemeClr val="bg1"/>
                  </a:glow>
                </a:effectLst>
              </a:rPr>
              <a:t> station</a:t>
            </a:r>
            <a:endParaRPr lang="fr-FR" sz="1100" dirty="0">
              <a:effectLst>
                <a:glow rad="381000">
                  <a:schemeClr val="bg1"/>
                </a:glow>
              </a:effectLst>
            </a:endParaRPr>
          </a:p>
        </p:txBody>
      </p:sp>
      <p:sp>
        <p:nvSpPr>
          <p:cNvPr id="41" name="ZoneTexte 40"/>
          <p:cNvSpPr txBox="1"/>
          <p:nvPr/>
        </p:nvSpPr>
        <p:spPr>
          <a:xfrm>
            <a:off x="3660000" y="1935378"/>
            <a:ext cx="9685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i="1" dirty="0" smtClean="0">
                <a:solidFill>
                  <a:srgbClr val="3C78D8"/>
                </a:solidFill>
                <a:effectLst>
                  <a:glow rad="901700">
                    <a:schemeClr val="bg1"/>
                  </a:glow>
                </a:effectLst>
                <a:latin typeface="Comic Sans MS" panose="030F0702030302020204" pitchFamily="66" charset="0"/>
              </a:rPr>
              <a:t>River</a:t>
            </a:r>
            <a:endParaRPr lang="fr-FR" sz="1100" i="1" dirty="0">
              <a:solidFill>
                <a:srgbClr val="3C78D8"/>
              </a:solidFill>
              <a:effectLst>
                <a:glow rad="901700">
                  <a:schemeClr val="bg1"/>
                </a:glow>
              </a:effectLst>
              <a:latin typeface="Comic Sans MS" panose="030F0702030302020204" pitchFamily="66" charset="0"/>
            </a:endParaRPr>
          </a:p>
        </p:txBody>
      </p:sp>
      <p:sp>
        <p:nvSpPr>
          <p:cNvPr id="42" name="ZoneTexte 41"/>
          <p:cNvSpPr txBox="1"/>
          <p:nvPr/>
        </p:nvSpPr>
        <p:spPr>
          <a:xfrm>
            <a:off x="2904516" y="2516643"/>
            <a:ext cx="12956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i="1" dirty="0" err="1" smtClean="0">
                <a:effectLst>
                  <a:glow rad="1104900">
                    <a:schemeClr val="bg1">
                      <a:alpha val="97000"/>
                    </a:schemeClr>
                  </a:glow>
                </a:effectLst>
                <a:latin typeface="Comic Sans MS" panose="030F0702030302020204" pitchFamily="66" charset="0"/>
              </a:rPr>
              <a:t>sampledFeature</a:t>
            </a:r>
            <a:endParaRPr lang="fr-FR" sz="1100" i="1" dirty="0">
              <a:effectLst>
                <a:glow rad="1104900">
                  <a:schemeClr val="bg1">
                    <a:alpha val="97000"/>
                  </a:schemeClr>
                </a:glow>
              </a:effectLst>
              <a:latin typeface="Comic Sans MS" panose="030F0702030302020204" pitchFamily="66" charset="0"/>
            </a:endParaRPr>
          </a:p>
        </p:txBody>
      </p:sp>
      <p:cxnSp>
        <p:nvCxnSpPr>
          <p:cNvPr id="43" name="Connecteur droit avec flèche 42"/>
          <p:cNvCxnSpPr>
            <a:stCxn id="40" idx="0"/>
            <a:endCxn id="41" idx="2"/>
          </p:cNvCxnSpPr>
          <p:nvPr/>
        </p:nvCxnSpPr>
        <p:spPr bwMode="auto">
          <a:xfrm flipV="1">
            <a:off x="4056718" y="2196988"/>
            <a:ext cx="87550" cy="812705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4" name="Rectangle à coins arrondis 43"/>
          <p:cNvSpPr/>
          <p:nvPr/>
        </p:nvSpPr>
        <p:spPr>
          <a:xfrm>
            <a:off x="6842851" y="3057799"/>
            <a:ext cx="1120140" cy="306703"/>
          </a:xfrm>
          <a:prstGeom prst="roundRect">
            <a:avLst/>
          </a:prstGeom>
          <a:solidFill>
            <a:srgbClr val="E066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/>
              <a:t>Water </a:t>
            </a:r>
          </a:p>
          <a:p>
            <a:pPr algn="ctr"/>
            <a:r>
              <a:rPr lang="fr-FR" sz="1100" dirty="0" err="1" smtClean="0"/>
              <a:t>Sample</a:t>
            </a:r>
            <a:endParaRPr lang="fr-FR" sz="1100" dirty="0"/>
          </a:p>
        </p:txBody>
      </p:sp>
      <p:sp>
        <p:nvSpPr>
          <p:cNvPr id="45" name="Rectangle à coins arrondis 44"/>
          <p:cNvSpPr/>
          <p:nvPr/>
        </p:nvSpPr>
        <p:spPr>
          <a:xfrm>
            <a:off x="10399346" y="3057798"/>
            <a:ext cx="1120140" cy="306703"/>
          </a:xfrm>
          <a:prstGeom prst="roundRect">
            <a:avLst/>
          </a:prstGeom>
          <a:solidFill>
            <a:srgbClr val="FFE5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err="1" smtClean="0">
                <a:solidFill>
                  <a:schemeClr val="tx1"/>
                </a:solidFill>
              </a:rPr>
              <a:t>Analysis</a:t>
            </a:r>
            <a:endParaRPr lang="fr-FR" sz="1100" dirty="0">
              <a:solidFill>
                <a:schemeClr val="tx1"/>
              </a:solidFill>
            </a:endParaRPr>
          </a:p>
        </p:txBody>
      </p:sp>
      <p:cxnSp>
        <p:nvCxnSpPr>
          <p:cNvPr id="46" name="Connecteur droit avec flèche 45"/>
          <p:cNvCxnSpPr>
            <a:endCxn id="40" idx="3"/>
          </p:cNvCxnSpPr>
          <p:nvPr/>
        </p:nvCxnSpPr>
        <p:spPr bwMode="auto">
          <a:xfrm flipH="1">
            <a:off x="4628535" y="3225136"/>
            <a:ext cx="2206651" cy="1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Connecteur droit avec flèche 46"/>
          <p:cNvCxnSpPr>
            <a:stCxn id="45" idx="1"/>
            <a:endCxn id="44" idx="3"/>
          </p:cNvCxnSpPr>
          <p:nvPr/>
        </p:nvCxnSpPr>
        <p:spPr bwMode="auto">
          <a:xfrm flipH="1">
            <a:off x="7962991" y="3211150"/>
            <a:ext cx="2436355" cy="1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8" name="ZoneTexte 47"/>
          <p:cNvSpPr txBox="1"/>
          <p:nvPr/>
        </p:nvSpPr>
        <p:spPr>
          <a:xfrm>
            <a:off x="10824301" y="3378487"/>
            <a:ext cx="63671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 err="1" smtClean="0"/>
              <a:t>Result</a:t>
            </a:r>
            <a:r>
              <a:rPr lang="fr-FR" sz="1100" dirty="0" smtClean="0"/>
              <a:t>…</a:t>
            </a:r>
            <a:endParaRPr lang="fr-FR" sz="1100" dirty="0"/>
          </a:p>
        </p:txBody>
      </p:sp>
      <p:sp>
        <p:nvSpPr>
          <p:cNvPr id="49" name="Rectangle à coins arrondis 48"/>
          <p:cNvSpPr/>
          <p:nvPr/>
        </p:nvSpPr>
        <p:spPr>
          <a:xfrm>
            <a:off x="10456053" y="4174282"/>
            <a:ext cx="1120140" cy="306703"/>
          </a:xfrm>
          <a:prstGeom prst="roundRect">
            <a:avLst/>
          </a:prstGeom>
          <a:solidFill>
            <a:srgbClr val="FFE5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err="1" smtClean="0">
                <a:solidFill>
                  <a:schemeClr val="tx1"/>
                </a:solidFill>
              </a:rPr>
              <a:t>Analysis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50" name="ZoneTexte 49"/>
          <p:cNvSpPr txBox="1"/>
          <p:nvPr/>
        </p:nvSpPr>
        <p:spPr>
          <a:xfrm>
            <a:off x="10882773" y="4480985"/>
            <a:ext cx="63671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 err="1" smtClean="0"/>
              <a:t>Result</a:t>
            </a:r>
            <a:r>
              <a:rPr lang="fr-FR" sz="1100" dirty="0" smtClean="0"/>
              <a:t>…</a:t>
            </a:r>
            <a:endParaRPr lang="fr-FR" sz="1100" dirty="0"/>
          </a:p>
        </p:txBody>
      </p:sp>
      <p:cxnSp>
        <p:nvCxnSpPr>
          <p:cNvPr id="51" name="Connecteur droit avec flèche 50"/>
          <p:cNvCxnSpPr>
            <a:stCxn id="49" idx="1"/>
            <a:endCxn id="44" idx="3"/>
          </p:cNvCxnSpPr>
          <p:nvPr/>
        </p:nvCxnSpPr>
        <p:spPr bwMode="auto">
          <a:xfrm flipH="1" flipV="1">
            <a:off x="7962991" y="3211151"/>
            <a:ext cx="2493062" cy="1116483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4" name="Rectangle à coins arrondis 53"/>
          <p:cNvSpPr/>
          <p:nvPr/>
        </p:nvSpPr>
        <p:spPr>
          <a:xfrm>
            <a:off x="6842851" y="4445511"/>
            <a:ext cx="1120140" cy="472145"/>
          </a:xfrm>
          <a:prstGeom prst="roundRect">
            <a:avLst/>
          </a:prstGeom>
          <a:solidFill>
            <a:srgbClr val="FFE5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err="1">
                <a:solidFill>
                  <a:schemeClr val="tx1"/>
                </a:solidFill>
              </a:rPr>
              <a:t>Environmental</a:t>
            </a:r>
            <a:r>
              <a:rPr lang="fr-FR" sz="1100" dirty="0">
                <a:solidFill>
                  <a:schemeClr val="tx1"/>
                </a:solidFill>
              </a:rPr>
              <a:t> conditions (</a:t>
            </a:r>
            <a:r>
              <a:rPr lang="fr-FR" sz="1100" dirty="0" err="1">
                <a:solidFill>
                  <a:schemeClr val="tx1"/>
                </a:solidFill>
              </a:rPr>
              <a:t>related</a:t>
            </a:r>
            <a:r>
              <a:rPr lang="fr-FR" sz="1100" dirty="0">
                <a:solidFill>
                  <a:schemeClr val="tx1"/>
                </a:solidFill>
              </a:rPr>
              <a:t> </a:t>
            </a:r>
            <a:r>
              <a:rPr lang="fr-FR" sz="1100" dirty="0" err="1">
                <a:solidFill>
                  <a:schemeClr val="tx1"/>
                </a:solidFill>
              </a:rPr>
              <a:t>obs</a:t>
            </a:r>
            <a:r>
              <a:rPr lang="fr-FR" sz="1100" dirty="0">
                <a:solidFill>
                  <a:schemeClr val="tx1"/>
                </a:solidFill>
              </a:rPr>
              <a:t>)</a:t>
            </a:r>
          </a:p>
        </p:txBody>
      </p:sp>
      <p:cxnSp>
        <p:nvCxnSpPr>
          <p:cNvPr id="55" name="Connecteur droit avec flèche 54"/>
          <p:cNvCxnSpPr>
            <a:stCxn id="54" idx="0"/>
            <a:endCxn id="44" idx="2"/>
          </p:cNvCxnSpPr>
          <p:nvPr/>
        </p:nvCxnSpPr>
        <p:spPr bwMode="auto">
          <a:xfrm flipV="1">
            <a:off x="7402921" y="3364502"/>
            <a:ext cx="0" cy="1081009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7" name="ZoneTexte 56"/>
          <p:cNvSpPr txBox="1"/>
          <p:nvPr/>
        </p:nvSpPr>
        <p:spPr>
          <a:xfrm>
            <a:off x="4875303" y="2951811"/>
            <a:ext cx="17841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i="1" dirty="0" err="1" smtClean="0">
                <a:effectLst>
                  <a:glow rad="1104900">
                    <a:schemeClr val="bg1">
                      <a:alpha val="97000"/>
                    </a:schemeClr>
                  </a:glow>
                </a:effectLst>
                <a:latin typeface="Comic Sans MS" panose="030F0702030302020204" pitchFamily="66" charset="0"/>
              </a:rPr>
              <a:t>relatedSamplingFeature</a:t>
            </a:r>
            <a:endParaRPr lang="fr-FR" sz="1100" i="1" dirty="0">
              <a:effectLst>
                <a:glow rad="1104900">
                  <a:schemeClr val="bg1">
                    <a:alpha val="97000"/>
                  </a:schemeClr>
                </a:glow>
              </a:effectLst>
              <a:latin typeface="Comic Sans MS" panose="030F0702030302020204" pitchFamily="66" charset="0"/>
            </a:endParaRPr>
          </a:p>
        </p:txBody>
      </p:sp>
      <p:sp>
        <p:nvSpPr>
          <p:cNvPr id="58" name="ZoneTexte 57"/>
          <p:cNvSpPr txBox="1"/>
          <p:nvPr/>
        </p:nvSpPr>
        <p:spPr>
          <a:xfrm>
            <a:off x="7962991" y="2905618"/>
            <a:ext cx="12956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i="1" dirty="0" err="1" smtClean="0">
                <a:effectLst>
                  <a:glow rad="1104900">
                    <a:schemeClr val="bg1">
                      <a:alpha val="97000"/>
                    </a:schemeClr>
                  </a:glow>
                </a:effectLst>
                <a:latin typeface="Comic Sans MS" panose="030F0702030302020204" pitchFamily="66" charset="0"/>
              </a:rPr>
              <a:t>fOi</a:t>
            </a:r>
            <a:endParaRPr lang="fr-FR" sz="1100" i="1" dirty="0">
              <a:effectLst>
                <a:glow rad="1104900">
                  <a:schemeClr val="bg1">
                    <a:alpha val="97000"/>
                  </a:schemeClr>
                </a:glow>
              </a:effectLst>
              <a:latin typeface="Comic Sans MS" panose="030F0702030302020204" pitchFamily="66" charset="0"/>
            </a:endParaRPr>
          </a:p>
        </p:txBody>
      </p:sp>
      <p:sp>
        <p:nvSpPr>
          <p:cNvPr id="59" name="ZoneTexte 58"/>
          <p:cNvSpPr txBox="1"/>
          <p:nvPr/>
        </p:nvSpPr>
        <p:spPr>
          <a:xfrm>
            <a:off x="7913852" y="3358124"/>
            <a:ext cx="12956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i="1" dirty="0" err="1" smtClean="0">
                <a:effectLst>
                  <a:glow rad="1104900">
                    <a:schemeClr val="bg1">
                      <a:alpha val="97000"/>
                    </a:schemeClr>
                  </a:glow>
                </a:effectLst>
                <a:latin typeface="Comic Sans MS" panose="030F0702030302020204" pitchFamily="66" charset="0"/>
              </a:rPr>
              <a:t>fOi</a:t>
            </a:r>
            <a:endParaRPr lang="fr-FR" sz="1100" i="1" dirty="0">
              <a:effectLst>
                <a:glow rad="1104900">
                  <a:schemeClr val="bg1">
                    <a:alpha val="97000"/>
                  </a:schemeClr>
                </a:glow>
              </a:effectLst>
              <a:latin typeface="Comic Sans MS" panose="030F0702030302020204" pitchFamily="66" charset="0"/>
            </a:endParaRPr>
          </a:p>
        </p:txBody>
      </p:sp>
      <p:sp>
        <p:nvSpPr>
          <p:cNvPr id="60" name="ZoneTexte 59"/>
          <p:cNvSpPr txBox="1"/>
          <p:nvPr/>
        </p:nvSpPr>
        <p:spPr>
          <a:xfrm>
            <a:off x="9693280" y="2816329"/>
            <a:ext cx="151677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i="1" dirty="0" err="1" smtClean="0">
                <a:effectLst>
                  <a:glow rad="1104900">
                    <a:schemeClr val="bg1">
                      <a:alpha val="97000"/>
                    </a:schemeClr>
                  </a:glow>
                </a:effectLst>
                <a:latin typeface="Comic Sans MS" panose="030F0702030302020204" pitchFamily="66" charset="0"/>
              </a:rPr>
              <a:t>relatedObservation</a:t>
            </a:r>
            <a:endParaRPr lang="fr-FR" sz="1100" i="1" dirty="0">
              <a:effectLst>
                <a:glow rad="1104900">
                  <a:schemeClr val="bg1">
                    <a:alpha val="97000"/>
                  </a:schemeClr>
                </a:glow>
              </a:effectLst>
              <a:latin typeface="Comic Sans MS" panose="030F0702030302020204" pitchFamily="66" charset="0"/>
            </a:endParaRPr>
          </a:p>
        </p:txBody>
      </p:sp>
      <p:sp>
        <p:nvSpPr>
          <p:cNvPr id="61" name="ZoneTexte 60"/>
          <p:cNvSpPr txBox="1"/>
          <p:nvPr/>
        </p:nvSpPr>
        <p:spPr>
          <a:xfrm>
            <a:off x="9868063" y="3841412"/>
            <a:ext cx="151677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i="1" dirty="0" err="1" smtClean="0">
                <a:effectLst>
                  <a:glow rad="1104900">
                    <a:schemeClr val="bg1">
                      <a:alpha val="97000"/>
                    </a:schemeClr>
                  </a:glow>
                </a:effectLst>
                <a:latin typeface="Comic Sans MS" panose="030F0702030302020204" pitchFamily="66" charset="0"/>
              </a:rPr>
              <a:t>relatedObservation</a:t>
            </a:r>
            <a:endParaRPr lang="fr-FR" sz="1100" i="1" dirty="0">
              <a:effectLst>
                <a:glow rad="1104900">
                  <a:schemeClr val="bg1">
                    <a:alpha val="97000"/>
                  </a:schemeClr>
                </a:glow>
              </a:effectLst>
              <a:latin typeface="Comic Sans MS" panose="030F0702030302020204" pitchFamily="66" charset="0"/>
            </a:endParaRPr>
          </a:p>
        </p:txBody>
      </p:sp>
      <p:sp>
        <p:nvSpPr>
          <p:cNvPr id="62" name="ZoneTexte 61"/>
          <p:cNvSpPr txBox="1"/>
          <p:nvPr/>
        </p:nvSpPr>
        <p:spPr>
          <a:xfrm>
            <a:off x="5944141" y="3428864"/>
            <a:ext cx="151677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i="1" dirty="0" err="1" smtClean="0">
                <a:effectLst>
                  <a:glow rad="1104900">
                    <a:schemeClr val="bg1">
                      <a:alpha val="97000"/>
                    </a:schemeClr>
                  </a:glow>
                </a:effectLst>
                <a:latin typeface="Comic Sans MS" panose="030F0702030302020204" pitchFamily="66" charset="0"/>
              </a:rPr>
              <a:t>relatedObservation</a:t>
            </a:r>
            <a:endParaRPr lang="fr-FR" sz="1100" i="1" dirty="0">
              <a:effectLst>
                <a:glow rad="1104900">
                  <a:schemeClr val="bg1">
                    <a:alpha val="97000"/>
                  </a:schemeClr>
                </a:glow>
              </a:effectLst>
              <a:latin typeface="Comic Sans MS" panose="030F0702030302020204" pitchFamily="66" charset="0"/>
            </a:endParaRPr>
          </a:p>
        </p:txBody>
      </p:sp>
      <p:sp>
        <p:nvSpPr>
          <p:cNvPr id="63" name="ZoneTexte 62"/>
          <p:cNvSpPr txBox="1"/>
          <p:nvPr/>
        </p:nvSpPr>
        <p:spPr>
          <a:xfrm>
            <a:off x="5946571" y="4163625"/>
            <a:ext cx="151677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i="1" dirty="0" err="1" smtClean="0">
                <a:effectLst>
                  <a:glow rad="1104900">
                    <a:schemeClr val="bg1">
                      <a:alpha val="97000"/>
                    </a:schemeClr>
                  </a:glow>
                </a:effectLst>
                <a:latin typeface="Comic Sans MS" panose="030F0702030302020204" pitchFamily="66" charset="0"/>
              </a:rPr>
              <a:t>relatedObservation</a:t>
            </a:r>
            <a:endParaRPr lang="fr-FR" sz="1100" i="1" dirty="0">
              <a:effectLst>
                <a:glow rad="1104900">
                  <a:schemeClr val="bg1">
                    <a:alpha val="97000"/>
                  </a:schemeClr>
                </a:glow>
              </a:effectLst>
              <a:latin typeface="Comic Sans MS" panose="030F0702030302020204" pitchFamily="66" charset="0"/>
            </a:endParaRPr>
          </a:p>
        </p:txBody>
      </p:sp>
      <p:sp>
        <p:nvSpPr>
          <p:cNvPr id="64" name="ZoneTexte 63"/>
          <p:cNvSpPr txBox="1"/>
          <p:nvPr/>
        </p:nvSpPr>
        <p:spPr>
          <a:xfrm rot="20003302">
            <a:off x="7251316" y="2390632"/>
            <a:ext cx="14443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/>
              <a:t>URI</a:t>
            </a:r>
            <a:endParaRPr lang="fr-FR" b="1" dirty="0"/>
          </a:p>
        </p:txBody>
      </p:sp>
      <p:sp>
        <p:nvSpPr>
          <p:cNvPr id="65" name="ZoneTexte 64"/>
          <p:cNvSpPr txBox="1"/>
          <p:nvPr/>
        </p:nvSpPr>
        <p:spPr>
          <a:xfrm rot="20003302">
            <a:off x="3269527" y="3346691"/>
            <a:ext cx="14443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/>
              <a:t>URI</a:t>
            </a:r>
            <a:endParaRPr lang="fr-FR" b="1" dirty="0"/>
          </a:p>
        </p:txBody>
      </p:sp>
      <p:sp>
        <p:nvSpPr>
          <p:cNvPr id="67" name="ZoneTexte 66"/>
          <p:cNvSpPr txBox="1"/>
          <p:nvPr/>
        </p:nvSpPr>
        <p:spPr>
          <a:xfrm rot="20003302">
            <a:off x="4062933" y="1462820"/>
            <a:ext cx="14443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/>
              <a:t>URI</a:t>
            </a:r>
            <a:endParaRPr lang="fr-FR" b="1" dirty="0"/>
          </a:p>
        </p:txBody>
      </p:sp>
      <p:graphicFrame>
        <p:nvGraphicFramePr>
          <p:cNvPr id="53" name="Tableau 5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6562856"/>
              </p:ext>
            </p:extLst>
          </p:nvPr>
        </p:nvGraphicFramePr>
        <p:xfrm>
          <a:off x="3107418" y="5216198"/>
          <a:ext cx="4001526" cy="1386840"/>
        </p:xfrm>
        <a:graphic>
          <a:graphicData uri="http://schemas.openxmlformats.org/drawingml/2006/table">
            <a:tbl>
              <a:tblPr/>
              <a:tblGrid>
                <a:gridCol w="4001526">
                  <a:extLst>
                    <a:ext uri="{9D8B030D-6E8A-4147-A177-3AD203B41FA5}">
                      <a16:colId xmlns:a16="http://schemas.microsoft.com/office/drawing/2014/main" val="2556842343"/>
                    </a:ext>
                  </a:extLst>
                </a:gridCol>
              </a:tblGrid>
              <a:tr h="160020">
                <a:tc>
                  <a:txBody>
                    <a:bodyPr/>
                    <a:lstStyle/>
                    <a:p>
                      <a:pPr rtl="0" fontAlgn="b"/>
                      <a:r>
                        <a:rPr lang="fr-FR" sz="1100" b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Observation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4331744"/>
                  </a:ext>
                </a:extLst>
              </a:tr>
              <a:tr h="160020">
                <a:tc>
                  <a:txBody>
                    <a:bodyPr/>
                    <a:lstStyle/>
                    <a:p>
                      <a:pPr rtl="0" fontAlgn="b"/>
                      <a:r>
                        <a:rPr lang="fr-FR" sz="1100" b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Observation result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B2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400777"/>
                  </a:ext>
                </a:extLst>
              </a:tr>
              <a:tr h="160020">
                <a:tc>
                  <a:txBody>
                    <a:bodyPr/>
                    <a:lstStyle/>
                    <a:p>
                      <a:pPr rtl="0" fontAlgn="b"/>
                      <a:r>
                        <a:rPr lang="fr-FR" sz="1100" b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Water Sample (SF_Specimen)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7940800"/>
                  </a:ext>
                </a:extLst>
              </a:tr>
              <a:tr h="160020">
                <a:tc>
                  <a:txBody>
                    <a:bodyPr/>
                    <a:lstStyle/>
                    <a:p>
                      <a:pPr rtl="0" fontAlgn="b"/>
                      <a:r>
                        <a:rPr lang="fr-FR" sz="1100" b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River (</a:t>
                      </a:r>
                      <a:r>
                        <a:rPr lang="fr-FR" sz="1100" b="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ultimate</a:t>
                      </a:r>
                      <a:r>
                        <a:rPr lang="fr-FR" sz="1100" b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fr-FR" sz="1100" b="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fOI</a:t>
                      </a:r>
                      <a:r>
                        <a:rPr lang="fr-FR" sz="1100" b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) : </a:t>
                      </a:r>
                      <a:r>
                        <a:rPr lang="fr-FR" sz="1100" b="0" dirty="0" err="1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HY_Features</a:t>
                      </a:r>
                      <a:endParaRPr lang="fr-FR" sz="1100" b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C7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040887"/>
                  </a:ext>
                </a:extLst>
              </a:tr>
              <a:tr h="160020">
                <a:tc>
                  <a:txBody>
                    <a:bodyPr/>
                    <a:lstStyle/>
                    <a:p>
                      <a:pPr rtl="0" fontAlgn="b"/>
                      <a:r>
                        <a:rPr lang="en-US" sz="1100" b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Other </a:t>
                      </a:r>
                      <a:r>
                        <a:rPr lang="en-US" sz="1100" b="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fOIs</a:t>
                      </a:r>
                      <a:r>
                        <a:rPr lang="en-US" sz="1100" b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on the side (ex : river pertains to river basin</a:t>
                      </a:r>
                      <a:r>
                        <a:rPr lang="en-US" sz="1100" b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) : </a:t>
                      </a:r>
                      <a:r>
                        <a:rPr lang="en-US" sz="1100" b="0" dirty="0" err="1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HY_Features</a:t>
                      </a:r>
                      <a:endParaRPr lang="en-US" sz="1100" b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C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8397589"/>
                  </a:ext>
                </a:extLst>
              </a:tr>
              <a:tr h="160020">
                <a:tc>
                  <a:txBody>
                    <a:bodyPr/>
                    <a:lstStyle/>
                    <a:p>
                      <a:pPr rtl="0" fontAlgn="b"/>
                      <a:r>
                        <a:rPr lang="fr-FR" sz="1100" b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OMS Observer VS INSPIRE </a:t>
                      </a:r>
                      <a:r>
                        <a:rPr lang="fr-FR" sz="1100" b="0" dirty="0" err="1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Environmental</a:t>
                      </a:r>
                      <a:r>
                        <a:rPr lang="fr-FR" sz="1100" b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fr-FR" sz="1100" b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Monitoring Facility (EF)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AA8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7333400"/>
                  </a:ext>
                </a:extLst>
              </a:tr>
              <a:tr h="160020">
                <a:tc>
                  <a:txBody>
                    <a:bodyPr/>
                    <a:lstStyle/>
                    <a:p>
                      <a:pPr rtl="0" fontAlgn="b"/>
                      <a:r>
                        <a:rPr lang="fr-FR" sz="1100" b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OMS Observer  / INSPIRE:EF </a:t>
                      </a:r>
                      <a:r>
                        <a:rPr lang="fr-FR" sz="1100" b="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associated</a:t>
                      </a:r>
                      <a:r>
                        <a:rPr lang="fr-FR" sz="1100" b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information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14641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7995867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" descr="C:\Windows\Web\Wallpaper\BRGM\fond_ecran_2013_05.jp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83" t="549" r="48161" b="-1"/>
          <a:stretch/>
        </p:blipFill>
        <p:spPr bwMode="auto">
          <a:xfrm>
            <a:off x="-11939" y="900"/>
            <a:ext cx="2753111" cy="685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0" name="Rectangle à coins arrondis 119"/>
          <p:cNvSpPr/>
          <p:nvPr/>
        </p:nvSpPr>
        <p:spPr>
          <a:xfrm>
            <a:off x="9871197" y="5948411"/>
            <a:ext cx="2017848" cy="72861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err="1" smtClean="0"/>
              <a:t>Analysis</a:t>
            </a:r>
            <a:endParaRPr lang="fr-FR" sz="1100" dirty="0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4"/>
            <p:custDataLst>
              <p:tags r:id="rId1"/>
            </p:custDataLst>
          </p:nvPr>
        </p:nvSpPr>
        <p:spPr/>
        <p:txBody>
          <a:bodyPr/>
          <a:lstStyle/>
          <a:p>
            <a:pPr algn="ctr"/>
            <a:fld id="{F350894E-0509-424B-B937-9012733DE64A}" type="slidenum">
              <a:rPr lang="fr-FR" sz="1200" smtClean="0">
                <a:solidFill>
                  <a:schemeClr val="bg1">
                    <a:lumMod val="50000"/>
                  </a:schemeClr>
                </a:solidFill>
              </a:rPr>
              <a:pPr algn="ctr"/>
              <a:t>5</a:t>
            </a:fld>
            <a:endParaRPr lang="fr-FR" sz="120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E8E2BDEC-0443-4BF8-A1BB-3E81D4CAEC42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863" y="6428069"/>
            <a:ext cx="3069238" cy="140683"/>
          </a:xfrm>
          <a:prstGeom prst="rect">
            <a:avLst/>
          </a:prstGeom>
        </p:spPr>
      </p:pic>
      <p:sp>
        <p:nvSpPr>
          <p:cNvPr id="33" name="ZoneTexte 32">
            <a:extLst>
              <a:ext uri="{FF2B5EF4-FFF2-40B4-BE49-F238E27FC236}">
                <a16:creationId xmlns:a16="http://schemas.microsoft.com/office/drawing/2014/main" id="{32E8AFA0-BFBE-40A3-AFA1-91B4533CA7DF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2951084" y="303593"/>
            <a:ext cx="7632386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600" b="1" dirty="0">
                <a:solidFill>
                  <a:srgbClr val="E87B1C"/>
                </a:solidFill>
                <a:cs typeface="Arial"/>
              </a:rPr>
              <a:t>A </a:t>
            </a:r>
            <a:r>
              <a:rPr lang="en-US" sz="3600" b="1" dirty="0" smtClean="0">
                <a:solidFill>
                  <a:srgbClr val="E87B1C"/>
                </a:solidFill>
                <a:cs typeface="Arial"/>
              </a:rPr>
              <a:t>vision – OGC APIs</a:t>
            </a:r>
            <a:endParaRPr lang="en-US" sz="3600" b="1" dirty="0">
              <a:solidFill>
                <a:srgbClr val="E87B1C"/>
              </a:solidFill>
              <a:cs typeface="Arial"/>
            </a:endParaRPr>
          </a:p>
        </p:txBody>
      </p:sp>
      <p:sp>
        <p:nvSpPr>
          <p:cNvPr id="119" name="ZoneTexte 118">
            <a:extLst>
              <a:ext uri="{FF2B5EF4-FFF2-40B4-BE49-F238E27FC236}">
                <a16:creationId xmlns:a16="http://schemas.microsoft.com/office/drawing/2014/main" id="{48DEC7D1-690A-4DB8-B5DE-97BD85D3ACBC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2983738" y="1003533"/>
            <a:ext cx="9365280" cy="5046876"/>
          </a:xfrm>
          <a:prstGeom prst="rect">
            <a:avLst/>
          </a:prstGeom>
          <a:noFill/>
        </p:spPr>
        <p:txBody>
          <a:bodyPr wrap="square" numCol="1" spcCol="360000" rtlCol="0" anchor="t">
            <a:noAutofit/>
          </a:bodyPr>
          <a:lstStyle/>
          <a:p>
            <a:r>
              <a:rPr lang="fr-FR" dirty="0" err="1" smtClean="0"/>
              <a:t>Simplified</a:t>
            </a:r>
            <a:r>
              <a:rPr lang="fr-FR" dirty="0" smtClean="0"/>
              <a:t> </a:t>
            </a:r>
            <a:r>
              <a:rPr lang="fr-FR" dirty="0"/>
              <a:t>(</a:t>
            </a:r>
            <a:r>
              <a:rPr lang="fr-FR" dirty="0" err="1"/>
              <a:t>implemented</a:t>
            </a:r>
            <a:r>
              <a:rPr lang="fr-FR" dirty="0"/>
              <a:t>) </a:t>
            </a:r>
            <a:r>
              <a:rPr lang="fr-FR" dirty="0" smtClean="0"/>
              <a:t>model =&gt; </a:t>
            </a:r>
            <a:r>
              <a:rPr lang="fr-FR" dirty="0" err="1" smtClean="0"/>
              <a:t>mapped</a:t>
            </a:r>
            <a:r>
              <a:rPr lang="fr-FR" dirty="0" smtClean="0"/>
              <a:t> to OGC API + ST API (</a:t>
            </a:r>
            <a:r>
              <a:rPr lang="fr-FR" dirty="0" err="1" smtClean="0"/>
              <a:t>other</a:t>
            </a:r>
            <a:r>
              <a:rPr lang="fr-FR" dirty="0" smtClean="0"/>
              <a:t> not </a:t>
            </a:r>
            <a:r>
              <a:rPr lang="fr-FR" dirty="0" err="1" smtClean="0"/>
              <a:t>done</a:t>
            </a:r>
            <a:r>
              <a:rPr lang="fr-FR" dirty="0" smtClean="0"/>
              <a:t> </a:t>
            </a:r>
            <a:r>
              <a:rPr lang="fr-FR" dirty="0" err="1" smtClean="0"/>
              <a:t>because</a:t>
            </a:r>
            <a:r>
              <a:rPr lang="fr-FR" dirty="0" smtClean="0"/>
              <a:t> of time) </a:t>
            </a:r>
            <a:endParaRPr lang="fr-FR" dirty="0"/>
          </a:p>
          <a:p>
            <a:pPr>
              <a:lnSpc>
                <a:spcPct val="150000"/>
              </a:lnSpc>
              <a:buClr>
                <a:srgbClr val="E87B1C"/>
              </a:buClr>
            </a:pPr>
            <a:endParaRPr lang="fr-FR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51460" indent="-251460">
              <a:lnSpc>
                <a:spcPts val="1600"/>
              </a:lnSpc>
              <a:buClr>
                <a:srgbClr val="E87B1C"/>
              </a:buClr>
              <a:buFont typeface="Arial" panose="020B0604020202020204" pitchFamily="34" charset="0"/>
              <a:buChar char="•"/>
            </a:pPr>
            <a:endParaRPr lang="fr-FR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ts val="1600"/>
              </a:lnSpc>
              <a:buClr>
                <a:srgbClr val="E87B1C"/>
              </a:buClr>
            </a:pPr>
            <a:endParaRPr lang="fr-FR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51460" indent="-251460">
              <a:lnSpc>
                <a:spcPts val="1600"/>
              </a:lnSpc>
              <a:buClr>
                <a:srgbClr val="E87B1C"/>
              </a:buClr>
              <a:buFont typeface="Arial" panose="020B0604020202020204" pitchFamily="34" charset="0"/>
              <a:buChar char="•"/>
            </a:pPr>
            <a:endParaRPr lang="fr-FR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1" name="Rectangle à coins arrondis 120"/>
          <p:cNvSpPr/>
          <p:nvPr/>
        </p:nvSpPr>
        <p:spPr>
          <a:xfrm>
            <a:off x="2746244" y="6314928"/>
            <a:ext cx="1772577" cy="48262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err="1" smtClean="0"/>
              <a:t>Analysis</a:t>
            </a:r>
            <a:endParaRPr lang="fr-FR" sz="1100" dirty="0"/>
          </a:p>
        </p:txBody>
      </p:sp>
      <p:sp>
        <p:nvSpPr>
          <p:cNvPr id="37" name="Rectangle 36"/>
          <p:cNvSpPr/>
          <p:nvPr/>
        </p:nvSpPr>
        <p:spPr>
          <a:xfrm>
            <a:off x="3619803" y="2808423"/>
            <a:ext cx="1247835" cy="1244545"/>
          </a:xfrm>
          <a:prstGeom prst="rect">
            <a:avLst/>
          </a:prstGeom>
          <a:solidFill>
            <a:srgbClr val="6AA84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100"/>
          </a:p>
        </p:txBody>
      </p:sp>
      <p:sp>
        <p:nvSpPr>
          <p:cNvPr id="38" name="Forme libre 37"/>
          <p:cNvSpPr/>
          <p:nvPr/>
        </p:nvSpPr>
        <p:spPr bwMode="auto">
          <a:xfrm rot="20780964">
            <a:off x="3925849" y="1288159"/>
            <a:ext cx="880667" cy="2699009"/>
          </a:xfrm>
          <a:custGeom>
            <a:avLst/>
            <a:gdLst>
              <a:gd name="connsiteX0" fmla="*/ 0 w 880667"/>
              <a:gd name="connsiteY0" fmla="*/ 0 h 2699009"/>
              <a:gd name="connsiteX1" fmla="*/ 309966 w 880667"/>
              <a:gd name="connsiteY1" fmla="*/ 681926 h 2699009"/>
              <a:gd name="connsiteX2" fmla="*/ 340963 w 880667"/>
              <a:gd name="connsiteY2" fmla="*/ 2216258 h 2699009"/>
              <a:gd name="connsiteX3" fmla="*/ 821410 w 880667"/>
              <a:gd name="connsiteY3" fmla="*/ 2665709 h 2699009"/>
              <a:gd name="connsiteX4" fmla="*/ 867905 w 880667"/>
              <a:gd name="connsiteY4" fmla="*/ 2681207 h 2699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0667" h="2699009">
                <a:moveTo>
                  <a:pt x="0" y="0"/>
                </a:moveTo>
                <a:cubicBezTo>
                  <a:pt x="126569" y="156275"/>
                  <a:pt x="253139" y="312550"/>
                  <a:pt x="309966" y="681926"/>
                </a:cubicBezTo>
                <a:cubicBezTo>
                  <a:pt x="366793" y="1051302"/>
                  <a:pt x="255722" y="1885627"/>
                  <a:pt x="340963" y="2216258"/>
                </a:cubicBezTo>
                <a:cubicBezTo>
                  <a:pt x="426204" y="2546889"/>
                  <a:pt x="733586" y="2588218"/>
                  <a:pt x="821410" y="2665709"/>
                </a:cubicBezTo>
                <a:cubicBezTo>
                  <a:pt x="909234" y="2743201"/>
                  <a:pt x="875654" y="2657960"/>
                  <a:pt x="867905" y="2681207"/>
                </a:cubicBezTo>
              </a:path>
            </a:pathLst>
          </a:custGeom>
          <a:ln w="57150">
            <a:solidFill>
              <a:srgbClr val="3C78D8"/>
            </a:solidFill>
            <a:headEnd type="none" w="med" len="med"/>
            <a:tailEnd type="none" w="med" len="med"/>
          </a:ln>
          <a:ex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1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9" name="Octogone 38"/>
          <p:cNvSpPr/>
          <p:nvPr/>
        </p:nvSpPr>
        <p:spPr bwMode="auto">
          <a:xfrm>
            <a:off x="4296697" y="3307241"/>
            <a:ext cx="138969" cy="144016"/>
          </a:xfrm>
          <a:prstGeom prst="octagon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1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0" name="ZoneTexte 39"/>
          <p:cNvSpPr txBox="1"/>
          <p:nvPr/>
        </p:nvSpPr>
        <p:spPr>
          <a:xfrm>
            <a:off x="3484900" y="3009693"/>
            <a:ext cx="114363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>
              <a:defRPr sz="1000" i="1">
                <a:effectLst>
                  <a:glow rad="101600">
                    <a:schemeClr val="bg1">
                      <a:alpha val="40000"/>
                    </a:schemeClr>
                  </a:glow>
                </a:effectLst>
                <a:latin typeface="Comic Sans MS" panose="030F0702030302020204" pitchFamily="66" charset="0"/>
              </a:defRPr>
            </a:lvl1pPr>
          </a:lstStyle>
          <a:p>
            <a:pPr algn="ctr"/>
            <a:r>
              <a:rPr lang="fr-FR" sz="1100" dirty="0" smtClean="0">
                <a:effectLst>
                  <a:glow rad="381000">
                    <a:schemeClr val="bg1"/>
                  </a:glow>
                </a:effectLst>
              </a:rPr>
              <a:t>Water </a:t>
            </a:r>
            <a:r>
              <a:rPr lang="fr-FR" sz="1100" dirty="0" err="1" smtClean="0">
                <a:effectLst>
                  <a:glow rad="381000">
                    <a:schemeClr val="bg1"/>
                  </a:glow>
                </a:effectLst>
              </a:rPr>
              <a:t>quality</a:t>
            </a:r>
            <a:r>
              <a:rPr lang="fr-FR" sz="1100" dirty="0" smtClean="0">
                <a:effectLst>
                  <a:glow rad="381000">
                    <a:schemeClr val="bg1"/>
                  </a:glow>
                </a:effectLst>
              </a:rPr>
              <a:t> station</a:t>
            </a:r>
            <a:endParaRPr lang="fr-FR" sz="1100" dirty="0">
              <a:effectLst>
                <a:glow rad="381000">
                  <a:schemeClr val="bg1"/>
                </a:glow>
              </a:effectLst>
            </a:endParaRPr>
          </a:p>
        </p:txBody>
      </p:sp>
      <p:sp>
        <p:nvSpPr>
          <p:cNvPr id="41" name="ZoneTexte 40"/>
          <p:cNvSpPr txBox="1"/>
          <p:nvPr/>
        </p:nvSpPr>
        <p:spPr>
          <a:xfrm>
            <a:off x="3660000" y="1935378"/>
            <a:ext cx="9685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i="1" dirty="0" smtClean="0">
                <a:solidFill>
                  <a:srgbClr val="3C78D8"/>
                </a:solidFill>
                <a:effectLst>
                  <a:glow rad="901700">
                    <a:schemeClr val="bg1"/>
                  </a:glow>
                </a:effectLst>
                <a:latin typeface="Comic Sans MS" panose="030F0702030302020204" pitchFamily="66" charset="0"/>
              </a:rPr>
              <a:t>River</a:t>
            </a:r>
            <a:endParaRPr lang="fr-FR" sz="1100" i="1" dirty="0">
              <a:solidFill>
                <a:srgbClr val="3C78D8"/>
              </a:solidFill>
              <a:effectLst>
                <a:glow rad="901700">
                  <a:schemeClr val="bg1"/>
                </a:glow>
              </a:effectLst>
              <a:latin typeface="Comic Sans MS" panose="030F0702030302020204" pitchFamily="66" charset="0"/>
            </a:endParaRPr>
          </a:p>
        </p:txBody>
      </p:sp>
      <p:sp>
        <p:nvSpPr>
          <p:cNvPr id="42" name="ZoneTexte 41"/>
          <p:cNvSpPr txBox="1"/>
          <p:nvPr/>
        </p:nvSpPr>
        <p:spPr>
          <a:xfrm>
            <a:off x="2904516" y="2516643"/>
            <a:ext cx="12956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i="1" dirty="0" err="1" smtClean="0">
                <a:effectLst>
                  <a:glow rad="1104900">
                    <a:schemeClr val="bg1">
                      <a:alpha val="97000"/>
                    </a:schemeClr>
                  </a:glow>
                </a:effectLst>
                <a:latin typeface="Comic Sans MS" panose="030F0702030302020204" pitchFamily="66" charset="0"/>
              </a:rPr>
              <a:t>sampledFeature</a:t>
            </a:r>
            <a:endParaRPr lang="fr-FR" sz="1100" i="1" dirty="0">
              <a:effectLst>
                <a:glow rad="1104900">
                  <a:schemeClr val="bg1">
                    <a:alpha val="97000"/>
                  </a:schemeClr>
                </a:glow>
              </a:effectLst>
              <a:latin typeface="Comic Sans MS" panose="030F0702030302020204" pitchFamily="66" charset="0"/>
            </a:endParaRPr>
          </a:p>
        </p:txBody>
      </p:sp>
      <p:cxnSp>
        <p:nvCxnSpPr>
          <p:cNvPr id="43" name="Connecteur droit avec flèche 42"/>
          <p:cNvCxnSpPr>
            <a:stCxn id="40" idx="0"/>
            <a:endCxn id="41" idx="2"/>
          </p:cNvCxnSpPr>
          <p:nvPr/>
        </p:nvCxnSpPr>
        <p:spPr bwMode="auto">
          <a:xfrm flipV="1">
            <a:off x="4056718" y="2196988"/>
            <a:ext cx="87550" cy="812705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4" name="Rectangle à coins arrondis 43"/>
          <p:cNvSpPr/>
          <p:nvPr/>
        </p:nvSpPr>
        <p:spPr>
          <a:xfrm>
            <a:off x="6842851" y="3057799"/>
            <a:ext cx="1120140" cy="306703"/>
          </a:xfrm>
          <a:prstGeom prst="roundRect">
            <a:avLst/>
          </a:prstGeom>
          <a:solidFill>
            <a:srgbClr val="E066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/>
              <a:t>Water </a:t>
            </a:r>
          </a:p>
          <a:p>
            <a:pPr algn="ctr"/>
            <a:r>
              <a:rPr lang="fr-FR" sz="1100" dirty="0" err="1" smtClean="0"/>
              <a:t>Sample</a:t>
            </a:r>
            <a:endParaRPr lang="fr-FR" sz="1100" dirty="0"/>
          </a:p>
        </p:txBody>
      </p:sp>
      <p:sp>
        <p:nvSpPr>
          <p:cNvPr id="45" name="Rectangle à coins arrondis 44"/>
          <p:cNvSpPr/>
          <p:nvPr/>
        </p:nvSpPr>
        <p:spPr>
          <a:xfrm>
            <a:off x="10399346" y="3057798"/>
            <a:ext cx="1120140" cy="306703"/>
          </a:xfrm>
          <a:prstGeom prst="roundRect">
            <a:avLst/>
          </a:prstGeom>
          <a:solidFill>
            <a:srgbClr val="FFE5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err="1" smtClean="0">
                <a:solidFill>
                  <a:schemeClr val="tx1"/>
                </a:solidFill>
              </a:rPr>
              <a:t>Analysis</a:t>
            </a:r>
            <a:endParaRPr lang="fr-FR" sz="1100" dirty="0">
              <a:solidFill>
                <a:schemeClr val="tx1"/>
              </a:solidFill>
            </a:endParaRPr>
          </a:p>
        </p:txBody>
      </p:sp>
      <p:cxnSp>
        <p:nvCxnSpPr>
          <p:cNvPr id="46" name="Connecteur droit avec flèche 45"/>
          <p:cNvCxnSpPr>
            <a:endCxn id="40" idx="3"/>
          </p:cNvCxnSpPr>
          <p:nvPr/>
        </p:nvCxnSpPr>
        <p:spPr bwMode="auto">
          <a:xfrm flipH="1">
            <a:off x="4628535" y="3225136"/>
            <a:ext cx="2206651" cy="1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Connecteur droit avec flèche 46"/>
          <p:cNvCxnSpPr>
            <a:stCxn id="45" idx="1"/>
            <a:endCxn id="44" idx="3"/>
          </p:cNvCxnSpPr>
          <p:nvPr/>
        </p:nvCxnSpPr>
        <p:spPr bwMode="auto">
          <a:xfrm flipH="1">
            <a:off x="7962991" y="3211150"/>
            <a:ext cx="2436355" cy="1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8" name="ZoneTexte 47"/>
          <p:cNvSpPr txBox="1"/>
          <p:nvPr/>
        </p:nvSpPr>
        <p:spPr>
          <a:xfrm>
            <a:off x="10824301" y="3378487"/>
            <a:ext cx="63671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 err="1" smtClean="0"/>
              <a:t>Result</a:t>
            </a:r>
            <a:r>
              <a:rPr lang="fr-FR" sz="1100" dirty="0" smtClean="0"/>
              <a:t>…</a:t>
            </a:r>
            <a:endParaRPr lang="fr-FR" sz="1100" dirty="0"/>
          </a:p>
        </p:txBody>
      </p:sp>
      <p:sp>
        <p:nvSpPr>
          <p:cNvPr id="49" name="Rectangle à coins arrondis 48"/>
          <p:cNvSpPr/>
          <p:nvPr/>
        </p:nvSpPr>
        <p:spPr>
          <a:xfrm>
            <a:off x="10456053" y="4174282"/>
            <a:ext cx="1120140" cy="306703"/>
          </a:xfrm>
          <a:prstGeom prst="roundRect">
            <a:avLst/>
          </a:prstGeom>
          <a:solidFill>
            <a:srgbClr val="FFE5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err="1" smtClean="0">
                <a:solidFill>
                  <a:schemeClr val="tx1"/>
                </a:solidFill>
              </a:rPr>
              <a:t>Analysis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50" name="ZoneTexte 49"/>
          <p:cNvSpPr txBox="1"/>
          <p:nvPr/>
        </p:nvSpPr>
        <p:spPr>
          <a:xfrm>
            <a:off x="10882773" y="4480985"/>
            <a:ext cx="63671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 err="1" smtClean="0"/>
              <a:t>Result</a:t>
            </a:r>
            <a:r>
              <a:rPr lang="fr-FR" sz="1100" dirty="0" smtClean="0"/>
              <a:t>…</a:t>
            </a:r>
            <a:endParaRPr lang="fr-FR" sz="1100" dirty="0"/>
          </a:p>
        </p:txBody>
      </p:sp>
      <p:cxnSp>
        <p:nvCxnSpPr>
          <p:cNvPr id="51" name="Connecteur droit avec flèche 50"/>
          <p:cNvCxnSpPr>
            <a:stCxn id="49" idx="1"/>
            <a:endCxn id="44" idx="3"/>
          </p:cNvCxnSpPr>
          <p:nvPr/>
        </p:nvCxnSpPr>
        <p:spPr bwMode="auto">
          <a:xfrm flipH="1" flipV="1">
            <a:off x="7962991" y="3211151"/>
            <a:ext cx="2493062" cy="1116483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4" name="Rectangle à coins arrondis 53"/>
          <p:cNvSpPr/>
          <p:nvPr/>
        </p:nvSpPr>
        <p:spPr>
          <a:xfrm>
            <a:off x="6842851" y="4445511"/>
            <a:ext cx="1120140" cy="472145"/>
          </a:xfrm>
          <a:prstGeom prst="roundRect">
            <a:avLst/>
          </a:prstGeom>
          <a:solidFill>
            <a:srgbClr val="FFE5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err="1">
                <a:solidFill>
                  <a:schemeClr val="tx1"/>
                </a:solidFill>
              </a:rPr>
              <a:t>Environmental</a:t>
            </a:r>
            <a:r>
              <a:rPr lang="fr-FR" sz="1100" dirty="0">
                <a:solidFill>
                  <a:schemeClr val="tx1"/>
                </a:solidFill>
              </a:rPr>
              <a:t> conditions (</a:t>
            </a:r>
            <a:r>
              <a:rPr lang="fr-FR" sz="1100" dirty="0" err="1">
                <a:solidFill>
                  <a:schemeClr val="tx1"/>
                </a:solidFill>
              </a:rPr>
              <a:t>related</a:t>
            </a:r>
            <a:r>
              <a:rPr lang="fr-FR" sz="1100" dirty="0">
                <a:solidFill>
                  <a:schemeClr val="tx1"/>
                </a:solidFill>
              </a:rPr>
              <a:t> </a:t>
            </a:r>
            <a:r>
              <a:rPr lang="fr-FR" sz="1100" dirty="0" err="1">
                <a:solidFill>
                  <a:schemeClr val="tx1"/>
                </a:solidFill>
              </a:rPr>
              <a:t>obs</a:t>
            </a:r>
            <a:r>
              <a:rPr lang="fr-FR" sz="1100" dirty="0">
                <a:solidFill>
                  <a:schemeClr val="tx1"/>
                </a:solidFill>
              </a:rPr>
              <a:t>)</a:t>
            </a:r>
          </a:p>
        </p:txBody>
      </p:sp>
      <p:cxnSp>
        <p:nvCxnSpPr>
          <p:cNvPr id="55" name="Connecteur droit avec flèche 54"/>
          <p:cNvCxnSpPr>
            <a:stCxn id="54" idx="0"/>
            <a:endCxn id="44" idx="2"/>
          </p:cNvCxnSpPr>
          <p:nvPr/>
        </p:nvCxnSpPr>
        <p:spPr bwMode="auto">
          <a:xfrm flipV="1">
            <a:off x="7402921" y="3364502"/>
            <a:ext cx="0" cy="1081009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7" name="ZoneTexte 56"/>
          <p:cNvSpPr txBox="1"/>
          <p:nvPr/>
        </p:nvSpPr>
        <p:spPr>
          <a:xfrm>
            <a:off x="4875303" y="2951811"/>
            <a:ext cx="17841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i="1" dirty="0" err="1" smtClean="0">
                <a:effectLst>
                  <a:glow rad="1104900">
                    <a:schemeClr val="bg1">
                      <a:alpha val="97000"/>
                    </a:schemeClr>
                  </a:glow>
                </a:effectLst>
                <a:latin typeface="Comic Sans MS" panose="030F0702030302020204" pitchFamily="66" charset="0"/>
              </a:rPr>
              <a:t>relatedSamplingFeature</a:t>
            </a:r>
            <a:endParaRPr lang="fr-FR" sz="1100" i="1" dirty="0">
              <a:effectLst>
                <a:glow rad="1104900">
                  <a:schemeClr val="bg1">
                    <a:alpha val="97000"/>
                  </a:schemeClr>
                </a:glow>
              </a:effectLst>
              <a:latin typeface="Comic Sans MS" panose="030F0702030302020204" pitchFamily="66" charset="0"/>
            </a:endParaRPr>
          </a:p>
        </p:txBody>
      </p:sp>
      <p:sp>
        <p:nvSpPr>
          <p:cNvPr id="58" name="ZoneTexte 57"/>
          <p:cNvSpPr txBox="1"/>
          <p:nvPr/>
        </p:nvSpPr>
        <p:spPr>
          <a:xfrm>
            <a:off x="7962991" y="2905618"/>
            <a:ext cx="12956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i="1" dirty="0" err="1" smtClean="0">
                <a:effectLst>
                  <a:glow rad="1104900">
                    <a:schemeClr val="bg1">
                      <a:alpha val="97000"/>
                    </a:schemeClr>
                  </a:glow>
                </a:effectLst>
                <a:latin typeface="Comic Sans MS" panose="030F0702030302020204" pitchFamily="66" charset="0"/>
              </a:rPr>
              <a:t>fOi</a:t>
            </a:r>
            <a:endParaRPr lang="fr-FR" sz="1100" i="1" dirty="0">
              <a:effectLst>
                <a:glow rad="1104900">
                  <a:schemeClr val="bg1">
                    <a:alpha val="97000"/>
                  </a:schemeClr>
                </a:glow>
              </a:effectLst>
              <a:latin typeface="Comic Sans MS" panose="030F0702030302020204" pitchFamily="66" charset="0"/>
            </a:endParaRPr>
          </a:p>
        </p:txBody>
      </p:sp>
      <p:sp>
        <p:nvSpPr>
          <p:cNvPr id="59" name="ZoneTexte 58"/>
          <p:cNvSpPr txBox="1"/>
          <p:nvPr/>
        </p:nvSpPr>
        <p:spPr>
          <a:xfrm>
            <a:off x="7913852" y="3358124"/>
            <a:ext cx="12956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i="1" dirty="0" err="1" smtClean="0">
                <a:effectLst>
                  <a:glow rad="1104900">
                    <a:schemeClr val="bg1">
                      <a:alpha val="97000"/>
                    </a:schemeClr>
                  </a:glow>
                </a:effectLst>
                <a:latin typeface="Comic Sans MS" panose="030F0702030302020204" pitchFamily="66" charset="0"/>
              </a:rPr>
              <a:t>fOi</a:t>
            </a:r>
            <a:endParaRPr lang="fr-FR" sz="1100" i="1" dirty="0">
              <a:effectLst>
                <a:glow rad="1104900">
                  <a:schemeClr val="bg1">
                    <a:alpha val="97000"/>
                  </a:schemeClr>
                </a:glow>
              </a:effectLst>
              <a:latin typeface="Comic Sans MS" panose="030F0702030302020204" pitchFamily="66" charset="0"/>
            </a:endParaRPr>
          </a:p>
        </p:txBody>
      </p:sp>
      <p:sp>
        <p:nvSpPr>
          <p:cNvPr id="60" name="ZoneTexte 59"/>
          <p:cNvSpPr txBox="1"/>
          <p:nvPr/>
        </p:nvSpPr>
        <p:spPr>
          <a:xfrm>
            <a:off x="9693280" y="2816329"/>
            <a:ext cx="151677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i="1" dirty="0" err="1" smtClean="0">
                <a:effectLst>
                  <a:glow rad="1104900">
                    <a:schemeClr val="bg1">
                      <a:alpha val="97000"/>
                    </a:schemeClr>
                  </a:glow>
                </a:effectLst>
                <a:latin typeface="Comic Sans MS" panose="030F0702030302020204" pitchFamily="66" charset="0"/>
              </a:rPr>
              <a:t>relatedObservation</a:t>
            </a:r>
            <a:endParaRPr lang="fr-FR" sz="1100" i="1" dirty="0">
              <a:effectLst>
                <a:glow rad="1104900">
                  <a:schemeClr val="bg1">
                    <a:alpha val="97000"/>
                  </a:schemeClr>
                </a:glow>
              </a:effectLst>
              <a:latin typeface="Comic Sans MS" panose="030F0702030302020204" pitchFamily="66" charset="0"/>
            </a:endParaRPr>
          </a:p>
        </p:txBody>
      </p:sp>
      <p:sp>
        <p:nvSpPr>
          <p:cNvPr id="61" name="ZoneTexte 60"/>
          <p:cNvSpPr txBox="1"/>
          <p:nvPr/>
        </p:nvSpPr>
        <p:spPr>
          <a:xfrm>
            <a:off x="9868063" y="3841412"/>
            <a:ext cx="151677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i="1" dirty="0" err="1" smtClean="0">
                <a:effectLst>
                  <a:glow rad="1104900">
                    <a:schemeClr val="bg1">
                      <a:alpha val="97000"/>
                    </a:schemeClr>
                  </a:glow>
                </a:effectLst>
                <a:latin typeface="Comic Sans MS" panose="030F0702030302020204" pitchFamily="66" charset="0"/>
              </a:rPr>
              <a:t>relatedObservation</a:t>
            </a:r>
            <a:endParaRPr lang="fr-FR" sz="1100" i="1" dirty="0">
              <a:effectLst>
                <a:glow rad="1104900">
                  <a:schemeClr val="bg1">
                    <a:alpha val="97000"/>
                  </a:schemeClr>
                </a:glow>
              </a:effectLst>
              <a:latin typeface="Comic Sans MS" panose="030F0702030302020204" pitchFamily="66" charset="0"/>
            </a:endParaRPr>
          </a:p>
        </p:txBody>
      </p:sp>
      <p:sp>
        <p:nvSpPr>
          <p:cNvPr id="62" name="ZoneTexte 61"/>
          <p:cNvSpPr txBox="1"/>
          <p:nvPr/>
        </p:nvSpPr>
        <p:spPr>
          <a:xfrm>
            <a:off x="5944141" y="3428864"/>
            <a:ext cx="151677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i="1" dirty="0" err="1" smtClean="0">
                <a:effectLst>
                  <a:glow rad="1104900">
                    <a:schemeClr val="bg1">
                      <a:alpha val="97000"/>
                    </a:schemeClr>
                  </a:glow>
                </a:effectLst>
                <a:latin typeface="Comic Sans MS" panose="030F0702030302020204" pitchFamily="66" charset="0"/>
              </a:rPr>
              <a:t>relatedObservation</a:t>
            </a:r>
            <a:endParaRPr lang="fr-FR" sz="1100" i="1" dirty="0">
              <a:effectLst>
                <a:glow rad="1104900">
                  <a:schemeClr val="bg1">
                    <a:alpha val="97000"/>
                  </a:schemeClr>
                </a:glow>
              </a:effectLst>
              <a:latin typeface="Comic Sans MS" panose="030F0702030302020204" pitchFamily="66" charset="0"/>
            </a:endParaRPr>
          </a:p>
        </p:txBody>
      </p:sp>
      <p:sp>
        <p:nvSpPr>
          <p:cNvPr id="63" name="ZoneTexte 62"/>
          <p:cNvSpPr txBox="1"/>
          <p:nvPr/>
        </p:nvSpPr>
        <p:spPr>
          <a:xfrm>
            <a:off x="5946571" y="4163625"/>
            <a:ext cx="151677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i="1" dirty="0" err="1" smtClean="0">
                <a:effectLst>
                  <a:glow rad="1104900">
                    <a:schemeClr val="bg1">
                      <a:alpha val="97000"/>
                    </a:schemeClr>
                  </a:glow>
                </a:effectLst>
                <a:latin typeface="Comic Sans MS" panose="030F0702030302020204" pitchFamily="66" charset="0"/>
              </a:rPr>
              <a:t>relatedObservation</a:t>
            </a:r>
            <a:endParaRPr lang="fr-FR" sz="1100" i="1" dirty="0">
              <a:effectLst>
                <a:glow rad="1104900">
                  <a:schemeClr val="bg1">
                    <a:alpha val="97000"/>
                  </a:schemeClr>
                </a:glow>
              </a:effectLst>
              <a:latin typeface="Comic Sans MS" panose="030F0702030302020204" pitchFamily="66" charset="0"/>
            </a:endParaRPr>
          </a:p>
        </p:txBody>
      </p:sp>
      <p:sp>
        <p:nvSpPr>
          <p:cNvPr id="36" name="ZoneTexte 35"/>
          <p:cNvSpPr txBox="1"/>
          <p:nvPr/>
        </p:nvSpPr>
        <p:spPr>
          <a:xfrm rot="20003302">
            <a:off x="3060747" y="3656593"/>
            <a:ext cx="14443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rgbClr val="FF0000"/>
                </a:solidFill>
              </a:rPr>
              <a:t>API - </a:t>
            </a:r>
            <a:r>
              <a:rPr lang="fr-FR" b="1" dirty="0" err="1" smtClean="0">
                <a:solidFill>
                  <a:srgbClr val="FF0000"/>
                </a:solidFill>
              </a:rPr>
              <a:t>Features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66" name="ZoneTexte 65"/>
          <p:cNvSpPr txBox="1"/>
          <p:nvPr/>
        </p:nvSpPr>
        <p:spPr>
          <a:xfrm>
            <a:off x="7546822" y="5948583"/>
            <a:ext cx="3036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rgbClr val="FF0000"/>
                </a:solidFill>
              </a:rPr>
              <a:t>OGC API - </a:t>
            </a:r>
            <a:r>
              <a:rPr lang="fr-FR" b="1" dirty="0" err="1" smtClean="0">
                <a:solidFill>
                  <a:srgbClr val="FF0000"/>
                </a:solidFill>
              </a:rPr>
              <a:t>Features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53" name="ZoneTexte 52"/>
          <p:cNvSpPr txBox="1"/>
          <p:nvPr/>
        </p:nvSpPr>
        <p:spPr>
          <a:xfrm rot="20003302">
            <a:off x="4002246" y="1269340"/>
            <a:ext cx="14443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rgbClr val="FF0000"/>
                </a:solidFill>
              </a:rPr>
              <a:t>API - </a:t>
            </a:r>
            <a:r>
              <a:rPr lang="fr-FR" b="1" dirty="0" err="1" smtClean="0">
                <a:solidFill>
                  <a:srgbClr val="FF0000"/>
                </a:solidFill>
              </a:rPr>
              <a:t>Features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68" name="ZoneTexte 67"/>
          <p:cNvSpPr txBox="1"/>
          <p:nvPr/>
        </p:nvSpPr>
        <p:spPr>
          <a:xfrm>
            <a:off x="7564060" y="6279051"/>
            <a:ext cx="3036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rgbClr val="0070C0"/>
                </a:solidFill>
              </a:rPr>
              <a:t>OGC </a:t>
            </a:r>
            <a:r>
              <a:rPr lang="fr-FR" b="1" dirty="0" err="1" smtClean="0">
                <a:solidFill>
                  <a:srgbClr val="0070C0"/>
                </a:solidFill>
              </a:rPr>
              <a:t>SensorThings</a:t>
            </a:r>
            <a:r>
              <a:rPr lang="fr-FR" b="1" dirty="0" smtClean="0">
                <a:solidFill>
                  <a:srgbClr val="0070C0"/>
                </a:solidFill>
              </a:rPr>
              <a:t> API</a:t>
            </a:r>
            <a:endParaRPr lang="fr-FR" b="1" dirty="0">
              <a:solidFill>
                <a:srgbClr val="0070C0"/>
              </a:solidFill>
            </a:endParaRPr>
          </a:p>
        </p:txBody>
      </p:sp>
      <p:sp>
        <p:nvSpPr>
          <p:cNvPr id="69" name="ZoneTexte 68"/>
          <p:cNvSpPr txBox="1"/>
          <p:nvPr/>
        </p:nvSpPr>
        <p:spPr>
          <a:xfrm rot="20003302">
            <a:off x="7353390" y="4778819"/>
            <a:ext cx="14443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rgbClr val="0070C0"/>
                </a:solidFill>
              </a:rPr>
              <a:t>ST API</a:t>
            </a:r>
            <a:endParaRPr lang="fr-FR" b="1" dirty="0">
              <a:solidFill>
                <a:srgbClr val="0070C0"/>
              </a:solidFill>
            </a:endParaRPr>
          </a:p>
        </p:txBody>
      </p:sp>
      <p:sp>
        <p:nvSpPr>
          <p:cNvPr id="70" name="ZoneTexte 69"/>
          <p:cNvSpPr txBox="1"/>
          <p:nvPr/>
        </p:nvSpPr>
        <p:spPr>
          <a:xfrm rot="20003302">
            <a:off x="11057386" y="3358228"/>
            <a:ext cx="14443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rgbClr val="0070C0"/>
                </a:solidFill>
              </a:rPr>
              <a:t>ST API</a:t>
            </a:r>
            <a:endParaRPr lang="fr-FR" b="1" dirty="0">
              <a:solidFill>
                <a:srgbClr val="0070C0"/>
              </a:solidFill>
            </a:endParaRPr>
          </a:p>
        </p:txBody>
      </p:sp>
      <p:sp>
        <p:nvSpPr>
          <p:cNvPr id="71" name="ZoneTexte 70"/>
          <p:cNvSpPr txBox="1"/>
          <p:nvPr/>
        </p:nvSpPr>
        <p:spPr>
          <a:xfrm rot="20003302">
            <a:off x="7251316" y="2390632"/>
            <a:ext cx="14443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rgbClr val="0070C0"/>
                </a:solidFill>
              </a:rPr>
              <a:t>ST API</a:t>
            </a:r>
            <a:endParaRPr lang="fr-FR" b="1" dirty="0">
              <a:solidFill>
                <a:srgbClr val="0070C0"/>
              </a:solidFill>
            </a:endParaRPr>
          </a:p>
        </p:txBody>
      </p:sp>
      <p:sp>
        <p:nvSpPr>
          <p:cNvPr id="72" name="ZoneTexte 71"/>
          <p:cNvSpPr txBox="1"/>
          <p:nvPr/>
        </p:nvSpPr>
        <p:spPr>
          <a:xfrm rot="20003302">
            <a:off x="6727681" y="1979954"/>
            <a:ext cx="14443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rgbClr val="FF0000"/>
                </a:solidFill>
              </a:rPr>
              <a:t>API - </a:t>
            </a:r>
            <a:r>
              <a:rPr lang="fr-FR" b="1" dirty="0" err="1" smtClean="0">
                <a:solidFill>
                  <a:srgbClr val="FF0000"/>
                </a:solidFill>
              </a:rPr>
              <a:t>Features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73" name="ZoneTexte 72"/>
          <p:cNvSpPr txBox="1"/>
          <p:nvPr/>
        </p:nvSpPr>
        <p:spPr>
          <a:xfrm rot="20003302">
            <a:off x="3604876" y="3977004"/>
            <a:ext cx="14443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rgbClr val="0070C0"/>
                </a:solidFill>
              </a:rPr>
              <a:t>ST API</a:t>
            </a:r>
            <a:endParaRPr lang="fr-FR" b="1" dirty="0">
              <a:solidFill>
                <a:srgbClr val="0070C0"/>
              </a:solidFill>
            </a:endParaRPr>
          </a:p>
        </p:txBody>
      </p:sp>
      <p:graphicFrame>
        <p:nvGraphicFramePr>
          <p:cNvPr id="52" name="Tableau 5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6562856"/>
              </p:ext>
            </p:extLst>
          </p:nvPr>
        </p:nvGraphicFramePr>
        <p:xfrm>
          <a:off x="3107418" y="5216198"/>
          <a:ext cx="4001526" cy="1386840"/>
        </p:xfrm>
        <a:graphic>
          <a:graphicData uri="http://schemas.openxmlformats.org/drawingml/2006/table">
            <a:tbl>
              <a:tblPr/>
              <a:tblGrid>
                <a:gridCol w="4001526">
                  <a:extLst>
                    <a:ext uri="{9D8B030D-6E8A-4147-A177-3AD203B41FA5}">
                      <a16:colId xmlns:a16="http://schemas.microsoft.com/office/drawing/2014/main" val="2556842343"/>
                    </a:ext>
                  </a:extLst>
                </a:gridCol>
              </a:tblGrid>
              <a:tr h="160020">
                <a:tc>
                  <a:txBody>
                    <a:bodyPr/>
                    <a:lstStyle/>
                    <a:p>
                      <a:pPr rtl="0" fontAlgn="b"/>
                      <a:r>
                        <a:rPr lang="fr-FR" sz="1100" b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Observation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4331744"/>
                  </a:ext>
                </a:extLst>
              </a:tr>
              <a:tr h="160020">
                <a:tc>
                  <a:txBody>
                    <a:bodyPr/>
                    <a:lstStyle/>
                    <a:p>
                      <a:pPr rtl="0" fontAlgn="b"/>
                      <a:r>
                        <a:rPr lang="fr-FR" sz="1100" b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Observation result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B2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400777"/>
                  </a:ext>
                </a:extLst>
              </a:tr>
              <a:tr h="160020">
                <a:tc>
                  <a:txBody>
                    <a:bodyPr/>
                    <a:lstStyle/>
                    <a:p>
                      <a:pPr rtl="0" fontAlgn="b"/>
                      <a:r>
                        <a:rPr lang="fr-FR" sz="1100" b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Water Sample (SF_Specimen)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7940800"/>
                  </a:ext>
                </a:extLst>
              </a:tr>
              <a:tr h="160020">
                <a:tc>
                  <a:txBody>
                    <a:bodyPr/>
                    <a:lstStyle/>
                    <a:p>
                      <a:pPr rtl="0" fontAlgn="b"/>
                      <a:r>
                        <a:rPr lang="fr-FR" sz="1100" b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River (</a:t>
                      </a:r>
                      <a:r>
                        <a:rPr lang="fr-FR" sz="1100" b="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ultimate</a:t>
                      </a:r>
                      <a:r>
                        <a:rPr lang="fr-FR" sz="1100" b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fr-FR" sz="1100" b="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fOI</a:t>
                      </a:r>
                      <a:r>
                        <a:rPr lang="fr-FR" sz="1100" b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) : </a:t>
                      </a:r>
                      <a:r>
                        <a:rPr lang="fr-FR" sz="1100" b="0" dirty="0" err="1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HY_Features</a:t>
                      </a:r>
                      <a:endParaRPr lang="fr-FR" sz="1100" b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C7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040887"/>
                  </a:ext>
                </a:extLst>
              </a:tr>
              <a:tr h="160020">
                <a:tc>
                  <a:txBody>
                    <a:bodyPr/>
                    <a:lstStyle/>
                    <a:p>
                      <a:pPr rtl="0" fontAlgn="b"/>
                      <a:r>
                        <a:rPr lang="en-US" sz="1100" b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Other </a:t>
                      </a:r>
                      <a:r>
                        <a:rPr lang="en-US" sz="1100" b="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fOIs</a:t>
                      </a:r>
                      <a:r>
                        <a:rPr lang="en-US" sz="1100" b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on the side (ex : river pertains to river basin</a:t>
                      </a:r>
                      <a:r>
                        <a:rPr lang="en-US" sz="1100" b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) : </a:t>
                      </a:r>
                      <a:r>
                        <a:rPr lang="en-US" sz="1100" b="0" dirty="0" err="1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HY_Features</a:t>
                      </a:r>
                      <a:endParaRPr lang="en-US" sz="1100" b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C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8397589"/>
                  </a:ext>
                </a:extLst>
              </a:tr>
              <a:tr h="160020">
                <a:tc>
                  <a:txBody>
                    <a:bodyPr/>
                    <a:lstStyle/>
                    <a:p>
                      <a:pPr rtl="0" fontAlgn="b"/>
                      <a:r>
                        <a:rPr lang="fr-FR" sz="1100" b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OMS Observer VS INSPIRE </a:t>
                      </a:r>
                      <a:r>
                        <a:rPr lang="fr-FR" sz="1100" b="0" dirty="0" err="1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Environmental</a:t>
                      </a:r>
                      <a:r>
                        <a:rPr lang="fr-FR" sz="1100" b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fr-FR" sz="1100" b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Monitoring Facility (EF)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AA8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7333400"/>
                  </a:ext>
                </a:extLst>
              </a:tr>
              <a:tr h="160020">
                <a:tc>
                  <a:txBody>
                    <a:bodyPr/>
                    <a:lstStyle/>
                    <a:p>
                      <a:pPr rtl="0" fontAlgn="b"/>
                      <a:r>
                        <a:rPr lang="fr-FR" sz="1100" b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OMS Observer  / INSPIRE:EF </a:t>
                      </a:r>
                      <a:r>
                        <a:rPr lang="fr-FR" sz="1100" b="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associated</a:t>
                      </a:r>
                      <a:r>
                        <a:rPr lang="fr-FR" sz="1100" b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information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14641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2188279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" descr="C:\Windows\Web\Wallpaper\BRGM\fond_ecran_2013_05.jp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83" t="549" r="48161" b="-1"/>
          <a:stretch/>
        </p:blipFill>
        <p:spPr bwMode="auto">
          <a:xfrm>
            <a:off x="-11939" y="900"/>
            <a:ext cx="2753111" cy="685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0" name="Rectangle à coins arrondis 119"/>
          <p:cNvSpPr/>
          <p:nvPr/>
        </p:nvSpPr>
        <p:spPr>
          <a:xfrm>
            <a:off x="9871197" y="5948411"/>
            <a:ext cx="2017848" cy="72861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err="1" smtClean="0"/>
              <a:t>Analysis</a:t>
            </a:r>
            <a:endParaRPr lang="fr-FR" sz="1100" dirty="0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4"/>
            <p:custDataLst>
              <p:tags r:id="rId1"/>
            </p:custDataLst>
          </p:nvPr>
        </p:nvSpPr>
        <p:spPr/>
        <p:txBody>
          <a:bodyPr/>
          <a:lstStyle/>
          <a:p>
            <a:pPr algn="ctr"/>
            <a:fld id="{F350894E-0509-424B-B937-9012733DE64A}" type="slidenum">
              <a:rPr lang="fr-FR" sz="1200" smtClean="0">
                <a:solidFill>
                  <a:schemeClr val="bg1">
                    <a:lumMod val="50000"/>
                  </a:schemeClr>
                </a:solidFill>
              </a:rPr>
              <a:pPr algn="ctr"/>
              <a:t>6</a:t>
            </a:fld>
            <a:endParaRPr lang="fr-FR" sz="120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E8E2BDEC-0443-4BF8-A1BB-3E81D4CAEC42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863" y="6428069"/>
            <a:ext cx="3069238" cy="140683"/>
          </a:xfrm>
          <a:prstGeom prst="rect">
            <a:avLst/>
          </a:prstGeom>
        </p:spPr>
      </p:pic>
      <p:sp>
        <p:nvSpPr>
          <p:cNvPr id="33" name="ZoneTexte 32">
            <a:extLst>
              <a:ext uri="{FF2B5EF4-FFF2-40B4-BE49-F238E27FC236}">
                <a16:creationId xmlns:a16="http://schemas.microsoft.com/office/drawing/2014/main" id="{32E8AFA0-BFBE-40A3-AFA1-91B4533CA7DF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2951084" y="303593"/>
            <a:ext cx="7632386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600" b="1" dirty="0">
                <a:solidFill>
                  <a:srgbClr val="E87B1C"/>
                </a:solidFill>
                <a:cs typeface="Arial"/>
              </a:rPr>
              <a:t>A </a:t>
            </a:r>
            <a:r>
              <a:rPr lang="en-US" sz="3600" b="1" dirty="0" smtClean="0">
                <a:solidFill>
                  <a:srgbClr val="E87B1C"/>
                </a:solidFill>
                <a:cs typeface="Arial"/>
              </a:rPr>
              <a:t>vision – observation API</a:t>
            </a:r>
            <a:endParaRPr lang="en-US" sz="3600" b="1" dirty="0">
              <a:solidFill>
                <a:srgbClr val="E87B1C"/>
              </a:solidFill>
              <a:cs typeface="Arial"/>
            </a:endParaRPr>
          </a:p>
        </p:txBody>
      </p:sp>
      <p:sp>
        <p:nvSpPr>
          <p:cNvPr id="119" name="ZoneTexte 118">
            <a:extLst>
              <a:ext uri="{FF2B5EF4-FFF2-40B4-BE49-F238E27FC236}">
                <a16:creationId xmlns:a16="http://schemas.microsoft.com/office/drawing/2014/main" id="{48DEC7D1-690A-4DB8-B5DE-97BD85D3ACBC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2983738" y="1003533"/>
            <a:ext cx="9365280" cy="5046876"/>
          </a:xfrm>
          <a:prstGeom prst="rect">
            <a:avLst/>
          </a:prstGeom>
          <a:noFill/>
        </p:spPr>
        <p:txBody>
          <a:bodyPr wrap="square" numCol="1" spcCol="360000" rtlCol="0" anchor="t">
            <a:noAutofit/>
          </a:bodyPr>
          <a:lstStyle/>
          <a:p>
            <a:r>
              <a:rPr lang="fr-FR" dirty="0" err="1" smtClean="0"/>
              <a:t>Simplified</a:t>
            </a:r>
            <a:r>
              <a:rPr lang="fr-FR" dirty="0" smtClean="0"/>
              <a:t> </a:t>
            </a:r>
            <a:r>
              <a:rPr lang="fr-FR" dirty="0"/>
              <a:t>(</a:t>
            </a:r>
            <a:r>
              <a:rPr lang="fr-FR" dirty="0" err="1"/>
              <a:t>implemented</a:t>
            </a:r>
            <a:r>
              <a:rPr lang="fr-FR" dirty="0"/>
              <a:t>) </a:t>
            </a:r>
            <a:r>
              <a:rPr lang="fr-FR" dirty="0" smtClean="0"/>
              <a:t>model =&gt; </a:t>
            </a:r>
            <a:r>
              <a:rPr lang="fr-FR" dirty="0" err="1" smtClean="0"/>
              <a:t>mapped</a:t>
            </a:r>
            <a:r>
              <a:rPr lang="fr-FR" dirty="0" smtClean="0"/>
              <a:t> to </a:t>
            </a:r>
            <a:r>
              <a:rPr lang="fr-FR" dirty="0"/>
              <a:t>O&amp;M and </a:t>
            </a:r>
            <a:r>
              <a:rPr lang="fr-FR" dirty="0" err="1"/>
              <a:t>existing</a:t>
            </a:r>
            <a:r>
              <a:rPr lang="fr-FR" dirty="0"/>
              <a:t> standards </a:t>
            </a:r>
            <a:r>
              <a:rPr lang="fr-FR" u="sng" dirty="0" err="1" smtClean="0"/>
              <a:t>then</a:t>
            </a:r>
            <a:r>
              <a:rPr lang="fr-FR" dirty="0" smtClean="0"/>
              <a:t> ST API</a:t>
            </a:r>
            <a:endParaRPr lang="fr-FR" dirty="0"/>
          </a:p>
          <a:p>
            <a:pPr>
              <a:lnSpc>
                <a:spcPct val="150000"/>
              </a:lnSpc>
              <a:buClr>
                <a:srgbClr val="E87B1C"/>
              </a:buClr>
            </a:pPr>
            <a:endParaRPr lang="fr-FR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51460" indent="-251460">
              <a:lnSpc>
                <a:spcPts val="1600"/>
              </a:lnSpc>
              <a:buClr>
                <a:srgbClr val="E87B1C"/>
              </a:buClr>
              <a:buFont typeface="Arial" panose="020B0604020202020204" pitchFamily="34" charset="0"/>
              <a:buChar char="•"/>
            </a:pPr>
            <a:endParaRPr lang="fr-FR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ts val="1600"/>
              </a:lnSpc>
              <a:buClr>
                <a:srgbClr val="E87B1C"/>
              </a:buClr>
            </a:pPr>
            <a:endParaRPr lang="fr-FR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51460" indent="-251460">
              <a:lnSpc>
                <a:spcPts val="1600"/>
              </a:lnSpc>
              <a:buClr>
                <a:srgbClr val="E87B1C"/>
              </a:buClr>
              <a:buFont typeface="Arial" panose="020B0604020202020204" pitchFamily="34" charset="0"/>
              <a:buChar char="•"/>
            </a:pPr>
            <a:endParaRPr lang="fr-FR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1" name="Rectangle à coins arrondis 120"/>
          <p:cNvSpPr/>
          <p:nvPr/>
        </p:nvSpPr>
        <p:spPr>
          <a:xfrm>
            <a:off x="2746244" y="6314928"/>
            <a:ext cx="1772577" cy="48262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err="1" smtClean="0"/>
              <a:t>Analysis</a:t>
            </a:r>
            <a:endParaRPr lang="fr-FR" sz="1100" dirty="0"/>
          </a:p>
        </p:txBody>
      </p:sp>
      <p:sp>
        <p:nvSpPr>
          <p:cNvPr id="37" name="Rectangle 36"/>
          <p:cNvSpPr/>
          <p:nvPr/>
        </p:nvSpPr>
        <p:spPr>
          <a:xfrm>
            <a:off x="3619803" y="2808423"/>
            <a:ext cx="1247835" cy="1244545"/>
          </a:xfrm>
          <a:prstGeom prst="rect">
            <a:avLst/>
          </a:prstGeom>
          <a:solidFill>
            <a:srgbClr val="6AA84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100"/>
          </a:p>
        </p:txBody>
      </p:sp>
      <p:sp>
        <p:nvSpPr>
          <p:cNvPr id="38" name="Forme libre 37"/>
          <p:cNvSpPr/>
          <p:nvPr/>
        </p:nvSpPr>
        <p:spPr bwMode="auto">
          <a:xfrm rot="20780964">
            <a:off x="3925849" y="1288159"/>
            <a:ext cx="880667" cy="2699009"/>
          </a:xfrm>
          <a:custGeom>
            <a:avLst/>
            <a:gdLst>
              <a:gd name="connsiteX0" fmla="*/ 0 w 880667"/>
              <a:gd name="connsiteY0" fmla="*/ 0 h 2699009"/>
              <a:gd name="connsiteX1" fmla="*/ 309966 w 880667"/>
              <a:gd name="connsiteY1" fmla="*/ 681926 h 2699009"/>
              <a:gd name="connsiteX2" fmla="*/ 340963 w 880667"/>
              <a:gd name="connsiteY2" fmla="*/ 2216258 h 2699009"/>
              <a:gd name="connsiteX3" fmla="*/ 821410 w 880667"/>
              <a:gd name="connsiteY3" fmla="*/ 2665709 h 2699009"/>
              <a:gd name="connsiteX4" fmla="*/ 867905 w 880667"/>
              <a:gd name="connsiteY4" fmla="*/ 2681207 h 2699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0667" h="2699009">
                <a:moveTo>
                  <a:pt x="0" y="0"/>
                </a:moveTo>
                <a:cubicBezTo>
                  <a:pt x="126569" y="156275"/>
                  <a:pt x="253139" y="312550"/>
                  <a:pt x="309966" y="681926"/>
                </a:cubicBezTo>
                <a:cubicBezTo>
                  <a:pt x="366793" y="1051302"/>
                  <a:pt x="255722" y="1885627"/>
                  <a:pt x="340963" y="2216258"/>
                </a:cubicBezTo>
                <a:cubicBezTo>
                  <a:pt x="426204" y="2546889"/>
                  <a:pt x="733586" y="2588218"/>
                  <a:pt x="821410" y="2665709"/>
                </a:cubicBezTo>
                <a:cubicBezTo>
                  <a:pt x="909234" y="2743201"/>
                  <a:pt x="875654" y="2657960"/>
                  <a:pt x="867905" y="2681207"/>
                </a:cubicBezTo>
              </a:path>
            </a:pathLst>
          </a:custGeom>
          <a:ln w="57150">
            <a:solidFill>
              <a:srgbClr val="3C78D8"/>
            </a:solidFill>
            <a:headEnd type="none" w="med" len="med"/>
            <a:tailEnd type="none" w="med" len="med"/>
          </a:ln>
          <a:ex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1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9" name="Octogone 38"/>
          <p:cNvSpPr/>
          <p:nvPr/>
        </p:nvSpPr>
        <p:spPr bwMode="auto">
          <a:xfrm>
            <a:off x="4296697" y="3307241"/>
            <a:ext cx="138969" cy="144016"/>
          </a:xfrm>
          <a:prstGeom prst="octagon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1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0" name="ZoneTexte 39"/>
          <p:cNvSpPr txBox="1"/>
          <p:nvPr/>
        </p:nvSpPr>
        <p:spPr>
          <a:xfrm>
            <a:off x="3484900" y="3009693"/>
            <a:ext cx="114363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>
              <a:defRPr sz="1000" i="1">
                <a:effectLst>
                  <a:glow rad="101600">
                    <a:schemeClr val="bg1">
                      <a:alpha val="40000"/>
                    </a:schemeClr>
                  </a:glow>
                </a:effectLst>
                <a:latin typeface="Comic Sans MS" panose="030F0702030302020204" pitchFamily="66" charset="0"/>
              </a:defRPr>
            </a:lvl1pPr>
          </a:lstStyle>
          <a:p>
            <a:pPr algn="ctr"/>
            <a:r>
              <a:rPr lang="fr-FR" sz="1100" dirty="0" smtClean="0">
                <a:effectLst>
                  <a:glow rad="381000">
                    <a:schemeClr val="bg1"/>
                  </a:glow>
                </a:effectLst>
              </a:rPr>
              <a:t>Water </a:t>
            </a:r>
            <a:r>
              <a:rPr lang="fr-FR" sz="1100" dirty="0" err="1" smtClean="0">
                <a:effectLst>
                  <a:glow rad="381000">
                    <a:schemeClr val="bg1"/>
                  </a:glow>
                </a:effectLst>
              </a:rPr>
              <a:t>quality</a:t>
            </a:r>
            <a:r>
              <a:rPr lang="fr-FR" sz="1100" dirty="0" smtClean="0">
                <a:effectLst>
                  <a:glow rad="381000">
                    <a:schemeClr val="bg1"/>
                  </a:glow>
                </a:effectLst>
              </a:rPr>
              <a:t> station</a:t>
            </a:r>
            <a:endParaRPr lang="fr-FR" sz="1100" dirty="0">
              <a:effectLst>
                <a:glow rad="381000">
                  <a:schemeClr val="bg1"/>
                </a:glow>
              </a:effectLst>
            </a:endParaRPr>
          </a:p>
        </p:txBody>
      </p:sp>
      <p:sp>
        <p:nvSpPr>
          <p:cNvPr id="41" name="ZoneTexte 40"/>
          <p:cNvSpPr txBox="1"/>
          <p:nvPr/>
        </p:nvSpPr>
        <p:spPr>
          <a:xfrm>
            <a:off x="3660000" y="1935378"/>
            <a:ext cx="9685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i="1" dirty="0" smtClean="0">
                <a:solidFill>
                  <a:srgbClr val="3C78D8"/>
                </a:solidFill>
                <a:effectLst>
                  <a:glow rad="901700">
                    <a:schemeClr val="bg1"/>
                  </a:glow>
                </a:effectLst>
                <a:latin typeface="Comic Sans MS" panose="030F0702030302020204" pitchFamily="66" charset="0"/>
              </a:rPr>
              <a:t>River</a:t>
            </a:r>
            <a:endParaRPr lang="fr-FR" sz="1100" i="1" dirty="0">
              <a:solidFill>
                <a:srgbClr val="3C78D8"/>
              </a:solidFill>
              <a:effectLst>
                <a:glow rad="901700">
                  <a:schemeClr val="bg1"/>
                </a:glow>
              </a:effectLst>
              <a:latin typeface="Comic Sans MS" panose="030F0702030302020204" pitchFamily="66" charset="0"/>
            </a:endParaRPr>
          </a:p>
        </p:txBody>
      </p:sp>
      <p:sp>
        <p:nvSpPr>
          <p:cNvPr id="42" name="ZoneTexte 41"/>
          <p:cNvSpPr txBox="1"/>
          <p:nvPr/>
        </p:nvSpPr>
        <p:spPr>
          <a:xfrm>
            <a:off x="2904516" y="2516643"/>
            <a:ext cx="12956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i="1" dirty="0" err="1" smtClean="0">
                <a:effectLst>
                  <a:glow rad="1104900">
                    <a:schemeClr val="bg1">
                      <a:alpha val="97000"/>
                    </a:schemeClr>
                  </a:glow>
                </a:effectLst>
                <a:latin typeface="Comic Sans MS" panose="030F0702030302020204" pitchFamily="66" charset="0"/>
              </a:rPr>
              <a:t>sampledFeature</a:t>
            </a:r>
            <a:endParaRPr lang="fr-FR" sz="1100" i="1" dirty="0">
              <a:effectLst>
                <a:glow rad="1104900">
                  <a:schemeClr val="bg1">
                    <a:alpha val="97000"/>
                  </a:schemeClr>
                </a:glow>
              </a:effectLst>
              <a:latin typeface="Comic Sans MS" panose="030F0702030302020204" pitchFamily="66" charset="0"/>
            </a:endParaRPr>
          </a:p>
        </p:txBody>
      </p:sp>
      <p:cxnSp>
        <p:nvCxnSpPr>
          <p:cNvPr id="43" name="Connecteur droit avec flèche 42"/>
          <p:cNvCxnSpPr>
            <a:stCxn id="40" idx="0"/>
            <a:endCxn id="41" idx="2"/>
          </p:cNvCxnSpPr>
          <p:nvPr/>
        </p:nvCxnSpPr>
        <p:spPr bwMode="auto">
          <a:xfrm flipV="1">
            <a:off x="4056718" y="2196988"/>
            <a:ext cx="87550" cy="812705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4" name="Rectangle à coins arrondis 43"/>
          <p:cNvSpPr/>
          <p:nvPr/>
        </p:nvSpPr>
        <p:spPr>
          <a:xfrm>
            <a:off x="6842851" y="3057799"/>
            <a:ext cx="1120140" cy="306703"/>
          </a:xfrm>
          <a:prstGeom prst="roundRect">
            <a:avLst/>
          </a:prstGeom>
          <a:solidFill>
            <a:srgbClr val="E066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/>
              <a:t>Water </a:t>
            </a:r>
          </a:p>
          <a:p>
            <a:pPr algn="ctr"/>
            <a:r>
              <a:rPr lang="fr-FR" sz="1100" dirty="0" err="1" smtClean="0"/>
              <a:t>Sample</a:t>
            </a:r>
            <a:endParaRPr lang="fr-FR" sz="1100" dirty="0"/>
          </a:p>
        </p:txBody>
      </p:sp>
      <p:sp>
        <p:nvSpPr>
          <p:cNvPr id="45" name="Rectangle à coins arrondis 44"/>
          <p:cNvSpPr/>
          <p:nvPr/>
        </p:nvSpPr>
        <p:spPr>
          <a:xfrm>
            <a:off x="10399346" y="3057798"/>
            <a:ext cx="1120140" cy="306703"/>
          </a:xfrm>
          <a:prstGeom prst="roundRect">
            <a:avLst/>
          </a:prstGeom>
          <a:solidFill>
            <a:srgbClr val="FFE5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err="1" smtClean="0">
                <a:solidFill>
                  <a:schemeClr val="tx1"/>
                </a:solidFill>
              </a:rPr>
              <a:t>Analysis</a:t>
            </a:r>
            <a:endParaRPr lang="fr-FR" sz="1100" dirty="0">
              <a:solidFill>
                <a:schemeClr val="tx1"/>
              </a:solidFill>
            </a:endParaRPr>
          </a:p>
        </p:txBody>
      </p:sp>
      <p:cxnSp>
        <p:nvCxnSpPr>
          <p:cNvPr id="46" name="Connecteur droit avec flèche 45"/>
          <p:cNvCxnSpPr>
            <a:endCxn id="40" idx="3"/>
          </p:cNvCxnSpPr>
          <p:nvPr/>
        </p:nvCxnSpPr>
        <p:spPr bwMode="auto">
          <a:xfrm flipH="1">
            <a:off x="4628535" y="3225136"/>
            <a:ext cx="2206651" cy="1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Connecteur droit avec flèche 46"/>
          <p:cNvCxnSpPr>
            <a:stCxn id="45" idx="1"/>
            <a:endCxn id="44" idx="3"/>
          </p:cNvCxnSpPr>
          <p:nvPr/>
        </p:nvCxnSpPr>
        <p:spPr bwMode="auto">
          <a:xfrm flipH="1">
            <a:off x="7962991" y="3211150"/>
            <a:ext cx="2436355" cy="1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8" name="ZoneTexte 47"/>
          <p:cNvSpPr txBox="1"/>
          <p:nvPr/>
        </p:nvSpPr>
        <p:spPr>
          <a:xfrm>
            <a:off x="10824301" y="3378487"/>
            <a:ext cx="63671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 err="1" smtClean="0"/>
              <a:t>Result</a:t>
            </a:r>
            <a:r>
              <a:rPr lang="fr-FR" sz="1100" dirty="0" smtClean="0"/>
              <a:t>…</a:t>
            </a:r>
            <a:endParaRPr lang="fr-FR" sz="1100" dirty="0"/>
          </a:p>
        </p:txBody>
      </p:sp>
      <p:sp>
        <p:nvSpPr>
          <p:cNvPr id="49" name="Rectangle à coins arrondis 48"/>
          <p:cNvSpPr/>
          <p:nvPr/>
        </p:nvSpPr>
        <p:spPr>
          <a:xfrm>
            <a:off x="10456053" y="4174282"/>
            <a:ext cx="1120140" cy="306703"/>
          </a:xfrm>
          <a:prstGeom prst="roundRect">
            <a:avLst/>
          </a:prstGeom>
          <a:solidFill>
            <a:srgbClr val="FFE5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err="1" smtClean="0">
                <a:solidFill>
                  <a:schemeClr val="tx1"/>
                </a:solidFill>
              </a:rPr>
              <a:t>Analysis</a:t>
            </a:r>
            <a:endParaRPr lang="fr-FR" sz="1100" dirty="0">
              <a:solidFill>
                <a:schemeClr val="tx1"/>
              </a:solidFill>
            </a:endParaRPr>
          </a:p>
        </p:txBody>
      </p:sp>
      <p:sp>
        <p:nvSpPr>
          <p:cNvPr id="50" name="ZoneTexte 49"/>
          <p:cNvSpPr txBox="1"/>
          <p:nvPr/>
        </p:nvSpPr>
        <p:spPr>
          <a:xfrm>
            <a:off x="10882773" y="4480985"/>
            <a:ext cx="63671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 err="1" smtClean="0"/>
              <a:t>Result</a:t>
            </a:r>
            <a:r>
              <a:rPr lang="fr-FR" sz="1100" dirty="0" smtClean="0"/>
              <a:t>…</a:t>
            </a:r>
            <a:endParaRPr lang="fr-FR" sz="1100" dirty="0"/>
          </a:p>
        </p:txBody>
      </p:sp>
      <p:cxnSp>
        <p:nvCxnSpPr>
          <p:cNvPr id="51" name="Connecteur droit avec flèche 50"/>
          <p:cNvCxnSpPr>
            <a:stCxn id="49" idx="1"/>
            <a:endCxn id="44" idx="3"/>
          </p:cNvCxnSpPr>
          <p:nvPr/>
        </p:nvCxnSpPr>
        <p:spPr bwMode="auto">
          <a:xfrm flipH="1" flipV="1">
            <a:off x="7962991" y="3211151"/>
            <a:ext cx="2493062" cy="1116483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4" name="Rectangle à coins arrondis 53"/>
          <p:cNvSpPr/>
          <p:nvPr/>
        </p:nvSpPr>
        <p:spPr>
          <a:xfrm>
            <a:off x="6829101" y="4445511"/>
            <a:ext cx="1207994" cy="472145"/>
          </a:xfrm>
          <a:prstGeom prst="roundRect">
            <a:avLst/>
          </a:prstGeom>
          <a:solidFill>
            <a:srgbClr val="FFE5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err="1">
                <a:solidFill>
                  <a:schemeClr val="tx1"/>
                </a:solidFill>
              </a:rPr>
              <a:t>Environmental</a:t>
            </a:r>
            <a:r>
              <a:rPr lang="fr-FR" sz="1100" dirty="0">
                <a:solidFill>
                  <a:schemeClr val="tx1"/>
                </a:solidFill>
              </a:rPr>
              <a:t> conditions (</a:t>
            </a:r>
            <a:r>
              <a:rPr lang="fr-FR" sz="1100" dirty="0" err="1">
                <a:solidFill>
                  <a:schemeClr val="tx1"/>
                </a:solidFill>
              </a:rPr>
              <a:t>related</a:t>
            </a:r>
            <a:r>
              <a:rPr lang="fr-FR" sz="1100" dirty="0">
                <a:solidFill>
                  <a:schemeClr val="tx1"/>
                </a:solidFill>
              </a:rPr>
              <a:t> </a:t>
            </a:r>
            <a:r>
              <a:rPr lang="fr-FR" sz="1100" dirty="0" err="1">
                <a:solidFill>
                  <a:schemeClr val="tx1"/>
                </a:solidFill>
              </a:rPr>
              <a:t>obs</a:t>
            </a:r>
            <a:r>
              <a:rPr lang="fr-FR" sz="1100" dirty="0">
                <a:solidFill>
                  <a:schemeClr val="tx1"/>
                </a:solidFill>
              </a:rPr>
              <a:t>)</a:t>
            </a:r>
          </a:p>
        </p:txBody>
      </p:sp>
      <p:cxnSp>
        <p:nvCxnSpPr>
          <p:cNvPr id="55" name="Connecteur droit avec flèche 54"/>
          <p:cNvCxnSpPr>
            <a:stCxn id="54" idx="0"/>
            <a:endCxn id="44" idx="2"/>
          </p:cNvCxnSpPr>
          <p:nvPr/>
        </p:nvCxnSpPr>
        <p:spPr bwMode="auto">
          <a:xfrm flipH="1" flipV="1">
            <a:off x="7402921" y="3364502"/>
            <a:ext cx="30177" cy="1081009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7" name="ZoneTexte 56"/>
          <p:cNvSpPr txBox="1"/>
          <p:nvPr/>
        </p:nvSpPr>
        <p:spPr>
          <a:xfrm>
            <a:off x="4875303" y="2951811"/>
            <a:ext cx="17841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i="1" dirty="0" err="1" smtClean="0">
                <a:effectLst>
                  <a:glow rad="1104900">
                    <a:schemeClr val="bg1">
                      <a:alpha val="97000"/>
                    </a:schemeClr>
                  </a:glow>
                </a:effectLst>
                <a:latin typeface="Comic Sans MS" panose="030F0702030302020204" pitchFamily="66" charset="0"/>
              </a:rPr>
              <a:t>relatedSamplingFeature</a:t>
            </a:r>
            <a:endParaRPr lang="fr-FR" sz="1100" i="1" dirty="0">
              <a:effectLst>
                <a:glow rad="1104900">
                  <a:schemeClr val="bg1">
                    <a:alpha val="97000"/>
                  </a:schemeClr>
                </a:glow>
              </a:effectLst>
              <a:latin typeface="Comic Sans MS" panose="030F0702030302020204" pitchFamily="66" charset="0"/>
            </a:endParaRPr>
          </a:p>
        </p:txBody>
      </p:sp>
      <p:sp>
        <p:nvSpPr>
          <p:cNvPr id="58" name="ZoneTexte 57"/>
          <p:cNvSpPr txBox="1"/>
          <p:nvPr/>
        </p:nvSpPr>
        <p:spPr>
          <a:xfrm>
            <a:off x="7962991" y="2905618"/>
            <a:ext cx="12956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i="1" dirty="0" err="1" smtClean="0">
                <a:effectLst>
                  <a:glow rad="1104900">
                    <a:schemeClr val="bg1">
                      <a:alpha val="97000"/>
                    </a:schemeClr>
                  </a:glow>
                </a:effectLst>
                <a:latin typeface="Comic Sans MS" panose="030F0702030302020204" pitchFamily="66" charset="0"/>
              </a:rPr>
              <a:t>fOi</a:t>
            </a:r>
            <a:endParaRPr lang="fr-FR" sz="1100" i="1" dirty="0">
              <a:effectLst>
                <a:glow rad="1104900">
                  <a:schemeClr val="bg1">
                    <a:alpha val="97000"/>
                  </a:schemeClr>
                </a:glow>
              </a:effectLst>
              <a:latin typeface="Comic Sans MS" panose="030F0702030302020204" pitchFamily="66" charset="0"/>
            </a:endParaRPr>
          </a:p>
        </p:txBody>
      </p:sp>
      <p:sp>
        <p:nvSpPr>
          <p:cNvPr id="59" name="ZoneTexte 58"/>
          <p:cNvSpPr txBox="1"/>
          <p:nvPr/>
        </p:nvSpPr>
        <p:spPr>
          <a:xfrm>
            <a:off x="7913852" y="3358124"/>
            <a:ext cx="12956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i="1" dirty="0" err="1" smtClean="0">
                <a:effectLst>
                  <a:glow rad="1104900">
                    <a:schemeClr val="bg1">
                      <a:alpha val="97000"/>
                    </a:schemeClr>
                  </a:glow>
                </a:effectLst>
                <a:latin typeface="Comic Sans MS" panose="030F0702030302020204" pitchFamily="66" charset="0"/>
              </a:rPr>
              <a:t>fOi</a:t>
            </a:r>
            <a:endParaRPr lang="fr-FR" sz="1100" i="1" dirty="0">
              <a:effectLst>
                <a:glow rad="1104900">
                  <a:schemeClr val="bg1">
                    <a:alpha val="97000"/>
                  </a:schemeClr>
                </a:glow>
              </a:effectLst>
              <a:latin typeface="Comic Sans MS" panose="030F0702030302020204" pitchFamily="66" charset="0"/>
            </a:endParaRPr>
          </a:p>
        </p:txBody>
      </p:sp>
      <p:sp>
        <p:nvSpPr>
          <p:cNvPr id="60" name="ZoneTexte 59"/>
          <p:cNvSpPr txBox="1"/>
          <p:nvPr/>
        </p:nvSpPr>
        <p:spPr>
          <a:xfrm>
            <a:off x="9693280" y="2816329"/>
            <a:ext cx="151677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i="1" dirty="0" err="1" smtClean="0">
                <a:effectLst>
                  <a:glow rad="1104900">
                    <a:schemeClr val="bg1">
                      <a:alpha val="97000"/>
                    </a:schemeClr>
                  </a:glow>
                </a:effectLst>
                <a:latin typeface="Comic Sans MS" panose="030F0702030302020204" pitchFamily="66" charset="0"/>
              </a:rPr>
              <a:t>relatedObservation</a:t>
            </a:r>
            <a:endParaRPr lang="fr-FR" sz="1100" i="1" dirty="0">
              <a:effectLst>
                <a:glow rad="1104900">
                  <a:schemeClr val="bg1">
                    <a:alpha val="97000"/>
                  </a:schemeClr>
                </a:glow>
              </a:effectLst>
              <a:latin typeface="Comic Sans MS" panose="030F0702030302020204" pitchFamily="66" charset="0"/>
            </a:endParaRPr>
          </a:p>
        </p:txBody>
      </p:sp>
      <p:sp>
        <p:nvSpPr>
          <p:cNvPr id="61" name="ZoneTexte 60"/>
          <p:cNvSpPr txBox="1"/>
          <p:nvPr/>
        </p:nvSpPr>
        <p:spPr>
          <a:xfrm>
            <a:off x="9868063" y="3841412"/>
            <a:ext cx="151677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i="1" dirty="0" err="1" smtClean="0">
                <a:effectLst>
                  <a:glow rad="1104900">
                    <a:schemeClr val="bg1">
                      <a:alpha val="97000"/>
                    </a:schemeClr>
                  </a:glow>
                </a:effectLst>
                <a:latin typeface="Comic Sans MS" panose="030F0702030302020204" pitchFamily="66" charset="0"/>
              </a:rPr>
              <a:t>relatedObservation</a:t>
            </a:r>
            <a:endParaRPr lang="fr-FR" sz="1100" i="1" dirty="0">
              <a:effectLst>
                <a:glow rad="1104900">
                  <a:schemeClr val="bg1">
                    <a:alpha val="97000"/>
                  </a:schemeClr>
                </a:glow>
              </a:effectLst>
              <a:latin typeface="Comic Sans MS" panose="030F0702030302020204" pitchFamily="66" charset="0"/>
            </a:endParaRPr>
          </a:p>
        </p:txBody>
      </p:sp>
      <p:sp>
        <p:nvSpPr>
          <p:cNvPr id="62" name="ZoneTexte 61"/>
          <p:cNvSpPr txBox="1"/>
          <p:nvPr/>
        </p:nvSpPr>
        <p:spPr>
          <a:xfrm>
            <a:off x="5944141" y="3428864"/>
            <a:ext cx="151677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i="1" dirty="0" err="1" smtClean="0">
                <a:effectLst>
                  <a:glow rad="1104900">
                    <a:schemeClr val="bg1">
                      <a:alpha val="97000"/>
                    </a:schemeClr>
                  </a:glow>
                </a:effectLst>
                <a:latin typeface="Comic Sans MS" panose="030F0702030302020204" pitchFamily="66" charset="0"/>
              </a:rPr>
              <a:t>relatedObservation</a:t>
            </a:r>
            <a:endParaRPr lang="fr-FR" sz="1100" i="1" dirty="0">
              <a:effectLst>
                <a:glow rad="1104900">
                  <a:schemeClr val="bg1">
                    <a:alpha val="97000"/>
                  </a:schemeClr>
                </a:glow>
              </a:effectLst>
              <a:latin typeface="Comic Sans MS" panose="030F0702030302020204" pitchFamily="66" charset="0"/>
            </a:endParaRPr>
          </a:p>
        </p:txBody>
      </p:sp>
      <p:sp>
        <p:nvSpPr>
          <p:cNvPr id="63" name="ZoneTexte 62"/>
          <p:cNvSpPr txBox="1"/>
          <p:nvPr/>
        </p:nvSpPr>
        <p:spPr>
          <a:xfrm>
            <a:off x="5946571" y="4163625"/>
            <a:ext cx="151677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i="1" dirty="0" err="1" smtClean="0">
                <a:effectLst>
                  <a:glow rad="1104900">
                    <a:schemeClr val="bg1">
                      <a:alpha val="97000"/>
                    </a:schemeClr>
                  </a:glow>
                </a:effectLst>
                <a:latin typeface="Comic Sans MS" panose="030F0702030302020204" pitchFamily="66" charset="0"/>
              </a:rPr>
              <a:t>relatedObservation</a:t>
            </a:r>
            <a:endParaRPr lang="fr-FR" sz="1100" i="1" dirty="0">
              <a:effectLst>
                <a:glow rad="1104900">
                  <a:schemeClr val="bg1">
                    <a:alpha val="97000"/>
                  </a:schemeClr>
                </a:glow>
              </a:effectLst>
              <a:latin typeface="Comic Sans MS" panose="030F0702030302020204" pitchFamily="66" charset="0"/>
            </a:endParaRPr>
          </a:p>
        </p:txBody>
      </p:sp>
      <p:sp>
        <p:nvSpPr>
          <p:cNvPr id="36" name="ZoneTexte 35"/>
          <p:cNvSpPr txBox="1"/>
          <p:nvPr/>
        </p:nvSpPr>
        <p:spPr>
          <a:xfrm rot="20003302">
            <a:off x="3334795" y="3502549"/>
            <a:ext cx="14443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 smtClean="0">
                <a:solidFill>
                  <a:srgbClr val="FF0000"/>
                </a:solidFill>
              </a:rPr>
              <a:t>Thing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52" name="ZoneTexte 51"/>
          <p:cNvSpPr txBox="1"/>
          <p:nvPr/>
        </p:nvSpPr>
        <p:spPr>
          <a:xfrm rot="20003302">
            <a:off x="6767850" y="2369893"/>
            <a:ext cx="1647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 smtClean="0">
                <a:solidFill>
                  <a:srgbClr val="FF0000"/>
                </a:solidFill>
              </a:rPr>
              <a:t>fOI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64" name="ZoneTexte 63"/>
          <p:cNvSpPr txBox="1"/>
          <p:nvPr/>
        </p:nvSpPr>
        <p:spPr>
          <a:xfrm rot="20003302">
            <a:off x="6908695" y="4700207"/>
            <a:ext cx="1647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 smtClean="0">
                <a:solidFill>
                  <a:srgbClr val="FF0000"/>
                </a:solidFill>
              </a:rPr>
              <a:t>Obs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65" name="ZoneTexte 64"/>
          <p:cNvSpPr txBox="1"/>
          <p:nvPr/>
        </p:nvSpPr>
        <p:spPr>
          <a:xfrm rot="20003302">
            <a:off x="10705641" y="3266590"/>
            <a:ext cx="1647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 smtClean="0">
                <a:solidFill>
                  <a:srgbClr val="FF0000"/>
                </a:solidFill>
              </a:rPr>
              <a:t>Obs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66" name="ZoneTexte 65"/>
          <p:cNvSpPr txBox="1"/>
          <p:nvPr/>
        </p:nvSpPr>
        <p:spPr>
          <a:xfrm>
            <a:off x="8974861" y="6050409"/>
            <a:ext cx="17864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 smtClean="0">
                <a:solidFill>
                  <a:srgbClr val="FF0000"/>
                </a:solidFill>
              </a:rPr>
              <a:t>SensorThings</a:t>
            </a:r>
            <a:r>
              <a:rPr lang="fr-FR" b="1" dirty="0" smtClean="0">
                <a:solidFill>
                  <a:srgbClr val="FF0000"/>
                </a:solidFill>
              </a:rPr>
              <a:t> API classes</a:t>
            </a:r>
            <a:endParaRPr lang="fr-FR" b="1" dirty="0">
              <a:solidFill>
                <a:srgbClr val="FF0000"/>
              </a:solidFill>
            </a:endParaRPr>
          </a:p>
        </p:txBody>
      </p:sp>
      <p:graphicFrame>
        <p:nvGraphicFramePr>
          <p:cNvPr id="67" name="Tableau 6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6562856"/>
              </p:ext>
            </p:extLst>
          </p:nvPr>
        </p:nvGraphicFramePr>
        <p:xfrm>
          <a:off x="3107418" y="5216198"/>
          <a:ext cx="4001526" cy="1386840"/>
        </p:xfrm>
        <a:graphic>
          <a:graphicData uri="http://schemas.openxmlformats.org/drawingml/2006/table">
            <a:tbl>
              <a:tblPr/>
              <a:tblGrid>
                <a:gridCol w="4001526">
                  <a:extLst>
                    <a:ext uri="{9D8B030D-6E8A-4147-A177-3AD203B41FA5}">
                      <a16:colId xmlns:a16="http://schemas.microsoft.com/office/drawing/2014/main" val="2556842343"/>
                    </a:ext>
                  </a:extLst>
                </a:gridCol>
              </a:tblGrid>
              <a:tr h="160020">
                <a:tc>
                  <a:txBody>
                    <a:bodyPr/>
                    <a:lstStyle/>
                    <a:p>
                      <a:pPr rtl="0" fontAlgn="b"/>
                      <a:r>
                        <a:rPr lang="fr-FR" sz="1100" b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Observation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4331744"/>
                  </a:ext>
                </a:extLst>
              </a:tr>
              <a:tr h="160020">
                <a:tc>
                  <a:txBody>
                    <a:bodyPr/>
                    <a:lstStyle/>
                    <a:p>
                      <a:pPr rtl="0" fontAlgn="b"/>
                      <a:r>
                        <a:rPr lang="fr-FR" sz="1100" b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Observation result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B2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400777"/>
                  </a:ext>
                </a:extLst>
              </a:tr>
              <a:tr h="160020">
                <a:tc>
                  <a:txBody>
                    <a:bodyPr/>
                    <a:lstStyle/>
                    <a:p>
                      <a:pPr rtl="0" fontAlgn="b"/>
                      <a:r>
                        <a:rPr lang="fr-FR" sz="1100" b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Water Sample (SF_Specimen)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7940800"/>
                  </a:ext>
                </a:extLst>
              </a:tr>
              <a:tr h="160020">
                <a:tc>
                  <a:txBody>
                    <a:bodyPr/>
                    <a:lstStyle/>
                    <a:p>
                      <a:pPr rtl="0" fontAlgn="b"/>
                      <a:r>
                        <a:rPr lang="fr-FR" sz="1100" b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River (</a:t>
                      </a:r>
                      <a:r>
                        <a:rPr lang="fr-FR" sz="1100" b="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ultimate</a:t>
                      </a:r>
                      <a:r>
                        <a:rPr lang="fr-FR" sz="1100" b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fr-FR" sz="1100" b="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fOI</a:t>
                      </a:r>
                      <a:r>
                        <a:rPr lang="fr-FR" sz="1100" b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) : </a:t>
                      </a:r>
                      <a:r>
                        <a:rPr lang="fr-FR" sz="1100" b="0" dirty="0" err="1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HY_Features</a:t>
                      </a:r>
                      <a:endParaRPr lang="fr-FR" sz="1100" b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C7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040887"/>
                  </a:ext>
                </a:extLst>
              </a:tr>
              <a:tr h="160020">
                <a:tc>
                  <a:txBody>
                    <a:bodyPr/>
                    <a:lstStyle/>
                    <a:p>
                      <a:pPr rtl="0" fontAlgn="b"/>
                      <a:r>
                        <a:rPr lang="en-US" sz="1100" b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Other </a:t>
                      </a:r>
                      <a:r>
                        <a:rPr lang="en-US" sz="1100" b="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fOIs</a:t>
                      </a:r>
                      <a:r>
                        <a:rPr lang="en-US" sz="1100" b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on the side (ex : river pertains to river basin</a:t>
                      </a:r>
                      <a:r>
                        <a:rPr lang="en-US" sz="1100" b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) : </a:t>
                      </a:r>
                      <a:r>
                        <a:rPr lang="en-US" sz="1100" b="0" dirty="0" err="1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HY_Features</a:t>
                      </a:r>
                      <a:endParaRPr lang="en-US" sz="1100" b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C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8397589"/>
                  </a:ext>
                </a:extLst>
              </a:tr>
              <a:tr h="160020">
                <a:tc>
                  <a:txBody>
                    <a:bodyPr/>
                    <a:lstStyle/>
                    <a:p>
                      <a:pPr rtl="0" fontAlgn="b"/>
                      <a:r>
                        <a:rPr lang="fr-FR" sz="1100" b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OMS Observer VS INSPIRE </a:t>
                      </a:r>
                      <a:r>
                        <a:rPr lang="fr-FR" sz="1100" b="0" dirty="0" err="1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Environmental</a:t>
                      </a:r>
                      <a:r>
                        <a:rPr lang="fr-FR" sz="1100" b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fr-FR" sz="1100" b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Monitoring Facility (EF)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AA8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7333400"/>
                  </a:ext>
                </a:extLst>
              </a:tr>
              <a:tr h="160020">
                <a:tc>
                  <a:txBody>
                    <a:bodyPr/>
                    <a:lstStyle/>
                    <a:p>
                      <a:pPr rtl="0" fontAlgn="b"/>
                      <a:r>
                        <a:rPr lang="fr-FR" sz="1100" b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OMS Observer  / INSPIRE:EF </a:t>
                      </a:r>
                      <a:r>
                        <a:rPr lang="fr-FR" sz="1100" b="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associated</a:t>
                      </a:r>
                      <a:r>
                        <a:rPr lang="fr-FR" sz="1100" b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information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14641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6519692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" descr="C:\Windows\Web\Wallpaper\BRGM\fond_ecran_2013_05.jp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83" t="549" r="48161" b="-1"/>
          <a:stretch/>
        </p:blipFill>
        <p:spPr bwMode="auto">
          <a:xfrm>
            <a:off x="-11939" y="900"/>
            <a:ext cx="2753111" cy="685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0" name="Rectangle à coins arrondis 119"/>
          <p:cNvSpPr/>
          <p:nvPr/>
        </p:nvSpPr>
        <p:spPr>
          <a:xfrm>
            <a:off x="9871197" y="5948411"/>
            <a:ext cx="2017848" cy="72861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err="1" smtClean="0"/>
              <a:t>Analysis</a:t>
            </a:r>
            <a:endParaRPr lang="fr-FR" sz="1100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E8E2BDEC-0443-4BF8-A1BB-3E81D4CAEC4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863" y="6428069"/>
            <a:ext cx="3069238" cy="140683"/>
          </a:xfrm>
          <a:prstGeom prst="rect">
            <a:avLst/>
          </a:prstGeom>
        </p:spPr>
      </p:pic>
      <p:sp>
        <p:nvSpPr>
          <p:cNvPr id="33" name="ZoneTexte 32">
            <a:extLst>
              <a:ext uri="{FF2B5EF4-FFF2-40B4-BE49-F238E27FC236}">
                <a16:creationId xmlns:a16="http://schemas.microsoft.com/office/drawing/2014/main" id="{32E8AFA0-BFBE-40A3-AFA1-91B4533CA7DF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2951084" y="303593"/>
            <a:ext cx="7632386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600" b="1" dirty="0">
                <a:solidFill>
                  <a:srgbClr val="E87B1C"/>
                </a:solidFill>
                <a:cs typeface="Arial"/>
              </a:rPr>
              <a:t>A vision – observation API</a:t>
            </a:r>
          </a:p>
          <a:p>
            <a:endParaRPr lang="en-US" sz="3600" b="1" dirty="0">
              <a:solidFill>
                <a:srgbClr val="E87B1C"/>
              </a:solidFill>
              <a:cs typeface="Arial"/>
            </a:endParaRPr>
          </a:p>
        </p:txBody>
      </p:sp>
      <p:sp>
        <p:nvSpPr>
          <p:cNvPr id="119" name="ZoneTexte 118">
            <a:extLst>
              <a:ext uri="{FF2B5EF4-FFF2-40B4-BE49-F238E27FC236}">
                <a16:creationId xmlns:a16="http://schemas.microsoft.com/office/drawing/2014/main" id="{48DEC7D1-690A-4DB8-B5DE-97BD85D3ACBC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2983738" y="1003533"/>
            <a:ext cx="9365280" cy="5046876"/>
          </a:xfrm>
          <a:prstGeom prst="rect">
            <a:avLst/>
          </a:prstGeom>
          <a:noFill/>
        </p:spPr>
        <p:txBody>
          <a:bodyPr wrap="square" numCol="1" spcCol="360000" rtlCol="0" anchor="t">
            <a:noAutofit/>
          </a:bodyPr>
          <a:lstStyle/>
          <a:p>
            <a:r>
              <a:rPr lang="fr-FR" dirty="0"/>
              <a:t>Chemical concentration - </a:t>
            </a:r>
            <a:r>
              <a:rPr lang="fr-FR" dirty="0" err="1"/>
              <a:t>Simplified</a:t>
            </a:r>
            <a:r>
              <a:rPr lang="fr-FR" dirty="0"/>
              <a:t> (</a:t>
            </a:r>
            <a:r>
              <a:rPr lang="fr-FR" dirty="0" err="1"/>
              <a:t>implemented</a:t>
            </a:r>
            <a:r>
              <a:rPr lang="fr-FR" dirty="0"/>
              <a:t>) model =&gt; </a:t>
            </a:r>
            <a:r>
              <a:rPr lang="fr-FR" dirty="0" err="1"/>
              <a:t>mapped</a:t>
            </a:r>
            <a:r>
              <a:rPr lang="fr-FR" dirty="0"/>
              <a:t> to ST API</a:t>
            </a:r>
          </a:p>
          <a:p>
            <a:pPr marL="251460" indent="-251460">
              <a:lnSpc>
                <a:spcPts val="1600"/>
              </a:lnSpc>
              <a:buClr>
                <a:srgbClr val="E87B1C"/>
              </a:buClr>
              <a:buFont typeface="Arial" panose="020B0604020202020204" pitchFamily="34" charset="0"/>
              <a:buChar char="•"/>
            </a:pPr>
            <a:endParaRPr lang="fr-FR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ts val="1600"/>
              </a:lnSpc>
              <a:buClr>
                <a:srgbClr val="E87B1C"/>
              </a:buClr>
            </a:pPr>
            <a:endParaRPr lang="fr-FR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51460" indent="-251460">
              <a:lnSpc>
                <a:spcPts val="1600"/>
              </a:lnSpc>
              <a:buClr>
                <a:srgbClr val="E87B1C"/>
              </a:buClr>
              <a:buFont typeface="Arial" panose="020B0604020202020204" pitchFamily="34" charset="0"/>
              <a:buChar char="•"/>
            </a:pPr>
            <a:endParaRPr lang="fr-FR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3" name="Picture 2" descr="Figure 2 : Sensing Profile Core Entities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6436" y="2536034"/>
            <a:ext cx="4627854" cy="3227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7" name="ZoneTexte 66"/>
          <p:cNvSpPr txBox="1"/>
          <p:nvPr/>
        </p:nvSpPr>
        <p:spPr>
          <a:xfrm rot="20003302">
            <a:off x="4119590" y="4340574"/>
            <a:ext cx="16479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chemeClr val="accent6">
                    <a:lumMod val="75000"/>
                  </a:schemeClr>
                </a:solidFill>
              </a:rPr>
              <a:t>Monitoring</a:t>
            </a:r>
          </a:p>
          <a:p>
            <a:r>
              <a:rPr lang="fr-FR" b="1" dirty="0" smtClean="0">
                <a:solidFill>
                  <a:schemeClr val="accent6">
                    <a:lumMod val="75000"/>
                  </a:schemeClr>
                </a:solidFill>
              </a:rPr>
              <a:t>Facility</a:t>
            </a:r>
            <a:endParaRPr lang="fr-FR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68" name="ZoneTexte 67"/>
          <p:cNvSpPr txBox="1"/>
          <p:nvPr/>
        </p:nvSpPr>
        <p:spPr>
          <a:xfrm rot="20452099">
            <a:off x="9122594" y="4993828"/>
            <a:ext cx="37155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rgbClr val="FF0000"/>
                </a:solidFill>
              </a:rPr>
              <a:t>Water </a:t>
            </a:r>
            <a:r>
              <a:rPr lang="fr-FR" b="1" dirty="0" err="1" smtClean="0">
                <a:solidFill>
                  <a:srgbClr val="FF0000"/>
                </a:solidFill>
              </a:rPr>
              <a:t>Sample</a:t>
            </a:r>
            <a:endParaRPr lang="fr-FR" b="1" dirty="0" smtClean="0">
              <a:solidFill>
                <a:srgbClr val="FF0000"/>
              </a:solidFill>
            </a:endParaRPr>
          </a:p>
        </p:txBody>
      </p:sp>
      <p:sp>
        <p:nvSpPr>
          <p:cNvPr id="69" name="ZoneTexte 68"/>
          <p:cNvSpPr txBox="1"/>
          <p:nvPr/>
        </p:nvSpPr>
        <p:spPr>
          <a:xfrm rot="20397507">
            <a:off x="8893215" y="3178506"/>
            <a:ext cx="2926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rgbClr val="FFC000"/>
                </a:solidFill>
              </a:rPr>
              <a:t>Observation on </a:t>
            </a:r>
            <a:r>
              <a:rPr lang="fr-FR" b="1" dirty="0" err="1" smtClean="0">
                <a:solidFill>
                  <a:srgbClr val="FFC000"/>
                </a:solidFill>
              </a:rPr>
              <a:t>Sample</a:t>
            </a:r>
            <a:endParaRPr lang="fr-FR" b="1" dirty="0" smtClean="0">
              <a:solidFill>
                <a:srgbClr val="FFC000"/>
              </a:solidFill>
            </a:endParaRPr>
          </a:p>
        </p:txBody>
      </p:sp>
      <p:sp>
        <p:nvSpPr>
          <p:cNvPr id="70" name="ZoneTexte 69"/>
          <p:cNvSpPr txBox="1"/>
          <p:nvPr/>
        </p:nvSpPr>
        <p:spPr>
          <a:xfrm rot="20941688">
            <a:off x="6562858" y="2024920"/>
            <a:ext cx="3732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 smtClean="0">
                <a:solidFill>
                  <a:srgbClr val="FFC000"/>
                </a:solidFill>
              </a:rPr>
              <a:t>Observed</a:t>
            </a:r>
            <a:r>
              <a:rPr lang="fr-FR" b="1" dirty="0" smtClean="0">
                <a:solidFill>
                  <a:srgbClr val="FFC000"/>
                </a:solidFill>
              </a:rPr>
              <a:t> </a:t>
            </a:r>
            <a:r>
              <a:rPr lang="fr-FR" b="1" dirty="0" err="1" smtClean="0">
                <a:solidFill>
                  <a:srgbClr val="FFC000"/>
                </a:solidFill>
              </a:rPr>
              <a:t>property</a:t>
            </a:r>
            <a:endParaRPr lang="fr-FR" b="1" dirty="0">
              <a:solidFill>
                <a:srgbClr val="FFC000"/>
              </a:solidFill>
            </a:endParaRPr>
          </a:p>
        </p:txBody>
      </p:sp>
      <p:sp>
        <p:nvSpPr>
          <p:cNvPr id="71" name="ZoneTexte 70"/>
          <p:cNvSpPr txBox="1"/>
          <p:nvPr/>
        </p:nvSpPr>
        <p:spPr>
          <a:xfrm rot="20941688">
            <a:off x="3305377" y="2438663"/>
            <a:ext cx="3732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 smtClean="0">
                <a:solidFill>
                  <a:srgbClr val="FFC000"/>
                </a:solidFill>
              </a:rPr>
              <a:t>Analysis</a:t>
            </a:r>
            <a:r>
              <a:rPr lang="fr-FR" b="1" dirty="0" smtClean="0">
                <a:solidFill>
                  <a:srgbClr val="FFC000"/>
                </a:solidFill>
              </a:rPr>
              <a:t> </a:t>
            </a:r>
            <a:r>
              <a:rPr lang="fr-FR" b="1" dirty="0" err="1" smtClean="0">
                <a:solidFill>
                  <a:srgbClr val="FFC000"/>
                </a:solidFill>
              </a:rPr>
              <a:t>procedure</a:t>
            </a:r>
            <a:endParaRPr lang="fr-FR" b="1" dirty="0" smtClean="0">
              <a:solidFill>
                <a:srgbClr val="FFC000"/>
              </a:solidFill>
            </a:endParaRPr>
          </a:p>
        </p:txBody>
      </p:sp>
      <p:sp>
        <p:nvSpPr>
          <p:cNvPr id="72" name="ZoneTexte 71"/>
          <p:cNvSpPr txBox="1"/>
          <p:nvPr/>
        </p:nvSpPr>
        <p:spPr>
          <a:xfrm rot="20589689">
            <a:off x="5683465" y="3524164"/>
            <a:ext cx="29269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>
                <a:solidFill>
                  <a:srgbClr val="FF0000"/>
                </a:solidFill>
              </a:rPr>
              <a:t>o</a:t>
            </a:r>
            <a:r>
              <a:rPr lang="fr-FR" b="1" dirty="0" err="1" smtClean="0">
                <a:solidFill>
                  <a:srgbClr val="FF0000"/>
                </a:solidFill>
              </a:rPr>
              <a:t>m:parameter</a:t>
            </a:r>
            <a:r>
              <a:rPr lang="fr-FR" b="1" dirty="0" smtClean="0">
                <a:solidFill>
                  <a:srgbClr val="FF0000"/>
                </a:solidFill>
              </a:rPr>
              <a:t> </a:t>
            </a:r>
            <a:r>
              <a:rPr lang="fr-FR" b="1" dirty="0">
                <a:solidFill>
                  <a:srgbClr val="FF0000"/>
                </a:solidFill>
              </a:rPr>
              <a:t>: </a:t>
            </a:r>
            <a:endParaRPr lang="fr-FR" b="1" dirty="0" smtClean="0">
              <a:solidFill>
                <a:srgbClr val="FF0000"/>
              </a:solidFill>
            </a:endParaRPr>
          </a:p>
          <a:p>
            <a:r>
              <a:rPr lang="fr-FR" b="1" dirty="0" smtClean="0">
                <a:solidFill>
                  <a:srgbClr val="FF0000"/>
                </a:solidFill>
              </a:rPr>
              <a:t>fraction, medium </a:t>
            </a:r>
            <a:endParaRPr lang="fr-FR" b="1" dirty="0">
              <a:solidFill>
                <a:srgbClr val="FF0000"/>
              </a:solidFill>
            </a:endParaRPr>
          </a:p>
          <a:p>
            <a:pPr marL="285750" indent="-285750">
              <a:buFontTx/>
              <a:buChar char="-"/>
            </a:pP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73" name="ZoneTexte 72"/>
          <p:cNvSpPr txBox="1"/>
          <p:nvPr/>
        </p:nvSpPr>
        <p:spPr>
          <a:xfrm rot="20003302">
            <a:off x="2639975" y="4664259"/>
            <a:ext cx="1647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rgbClr val="3C78D8"/>
                </a:solidFill>
              </a:rPr>
              <a:t>River</a:t>
            </a:r>
            <a:endParaRPr lang="fr-FR" b="1" dirty="0">
              <a:solidFill>
                <a:srgbClr val="3C78D8"/>
              </a:solidFill>
            </a:endParaRPr>
          </a:p>
        </p:txBody>
      </p:sp>
      <p:cxnSp>
        <p:nvCxnSpPr>
          <p:cNvPr id="74" name="Connecteur droit avec flèche 73"/>
          <p:cNvCxnSpPr>
            <a:stCxn id="67" idx="1"/>
            <a:endCxn id="73" idx="2"/>
          </p:cNvCxnSpPr>
          <p:nvPr/>
        </p:nvCxnSpPr>
        <p:spPr>
          <a:xfrm flipH="1" flipV="1">
            <a:off x="3546668" y="5014028"/>
            <a:ext cx="660211" cy="18803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eur en angle 74"/>
          <p:cNvCxnSpPr/>
          <p:nvPr/>
        </p:nvCxnSpPr>
        <p:spPr>
          <a:xfrm rot="10800000">
            <a:off x="3546669" y="5014028"/>
            <a:ext cx="5776821" cy="989610"/>
          </a:xfrm>
          <a:prstGeom prst="bentConnector2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716105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" descr="C:\Windows\Web\Wallpaper\BRGM\fond_ecran_2013_05.jp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83" t="549" r="48161" b="-1"/>
          <a:stretch/>
        </p:blipFill>
        <p:spPr bwMode="auto">
          <a:xfrm>
            <a:off x="-11939" y="900"/>
            <a:ext cx="2753111" cy="685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0" name="Rectangle à coins arrondis 119"/>
          <p:cNvSpPr/>
          <p:nvPr/>
        </p:nvSpPr>
        <p:spPr>
          <a:xfrm>
            <a:off x="9871197" y="5948411"/>
            <a:ext cx="2017848" cy="72861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err="1" smtClean="0"/>
              <a:t>Analysis</a:t>
            </a:r>
            <a:endParaRPr lang="fr-FR" sz="1100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E8E2BDEC-0443-4BF8-A1BB-3E81D4CAEC4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863" y="6428069"/>
            <a:ext cx="3069238" cy="140683"/>
          </a:xfrm>
          <a:prstGeom prst="rect">
            <a:avLst/>
          </a:prstGeom>
        </p:spPr>
      </p:pic>
      <p:sp>
        <p:nvSpPr>
          <p:cNvPr id="33" name="ZoneTexte 32">
            <a:extLst>
              <a:ext uri="{FF2B5EF4-FFF2-40B4-BE49-F238E27FC236}">
                <a16:creationId xmlns:a16="http://schemas.microsoft.com/office/drawing/2014/main" id="{32E8AFA0-BFBE-40A3-AFA1-91B4533CA7DF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2951084" y="303593"/>
            <a:ext cx="7632386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600" b="1" dirty="0">
                <a:solidFill>
                  <a:srgbClr val="E87B1C"/>
                </a:solidFill>
                <a:cs typeface="Arial"/>
              </a:rPr>
              <a:t>A </a:t>
            </a:r>
            <a:r>
              <a:rPr lang="en-US" sz="3600" b="1" dirty="0" smtClean="0">
                <a:solidFill>
                  <a:srgbClr val="E87B1C"/>
                </a:solidFill>
                <a:cs typeface="Arial"/>
              </a:rPr>
              <a:t>vision – some more details</a:t>
            </a:r>
            <a:endParaRPr lang="en-US" sz="3600" b="1" dirty="0">
              <a:solidFill>
                <a:srgbClr val="E87B1C"/>
              </a:solidFill>
              <a:cs typeface="Arial"/>
            </a:endParaRPr>
          </a:p>
        </p:txBody>
      </p:sp>
      <p:sp>
        <p:nvSpPr>
          <p:cNvPr id="119" name="ZoneTexte 118">
            <a:extLst>
              <a:ext uri="{FF2B5EF4-FFF2-40B4-BE49-F238E27FC236}">
                <a16:creationId xmlns:a16="http://schemas.microsoft.com/office/drawing/2014/main" id="{48DEC7D1-690A-4DB8-B5DE-97BD85D3ACBC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2983738" y="1003533"/>
            <a:ext cx="9365280" cy="5046876"/>
          </a:xfrm>
          <a:prstGeom prst="rect">
            <a:avLst/>
          </a:prstGeom>
          <a:noFill/>
        </p:spPr>
        <p:txBody>
          <a:bodyPr wrap="square" numCol="1" spcCol="360000" rtlCol="0" anchor="t">
            <a:noAutofit/>
          </a:bodyPr>
          <a:lstStyle/>
          <a:p>
            <a:r>
              <a:rPr lang="fr-FR" dirty="0" err="1" smtClean="0"/>
              <a:t>Introducing</a:t>
            </a:r>
            <a:r>
              <a:rPr lang="fr-FR" dirty="0" smtClean="0"/>
              <a:t> </a:t>
            </a:r>
            <a:r>
              <a:rPr lang="fr-FR" dirty="0" err="1" smtClean="0"/>
              <a:t>environmental</a:t>
            </a:r>
            <a:r>
              <a:rPr lang="fr-FR" dirty="0" smtClean="0"/>
              <a:t> conditions (ex : </a:t>
            </a:r>
            <a:r>
              <a:rPr lang="fr-FR" dirty="0" err="1" smtClean="0"/>
              <a:t>weather</a:t>
            </a:r>
            <a:r>
              <a:rPr lang="fr-FR" dirty="0" smtClean="0"/>
              <a:t> </a:t>
            </a:r>
            <a:r>
              <a:rPr lang="fr-FR" dirty="0" err="1" smtClean="0"/>
              <a:t>when</a:t>
            </a:r>
            <a:r>
              <a:rPr lang="fr-FR" dirty="0" smtClean="0"/>
              <a:t> </a:t>
            </a:r>
            <a:r>
              <a:rPr lang="fr-FR" dirty="0" err="1" smtClean="0"/>
              <a:t>sampling</a:t>
            </a:r>
            <a:r>
              <a:rPr lang="fr-FR" dirty="0" smtClean="0"/>
              <a:t>, …)</a:t>
            </a:r>
            <a:endParaRPr lang="fr-FR" dirty="0"/>
          </a:p>
          <a:p>
            <a:pPr marL="251460" indent="-251460">
              <a:lnSpc>
                <a:spcPts val="1600"/>
              </a:lnSpc>
              <a:buClr>
                <a:srgbClr val="E87B1C"/>
              </a:buClr>
              <a:buFont typeface="Arial" panose="020B0604020202020204" pitchFamily="34" charset="0"/>
              <a:buChar char="•"/>
            </a:pPr>
            <a:endParaRPr lang="fr-FR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ts val="1600"/>
              </a:lnSpc>
              <a:buClr>
                <a:srgbClr val="E87B1C"/>
              </a:buClr>
            </a:pPr>
            <a:endParaRPr lang="fr-FR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51460" indent="-251460">
              <a:lnSpc>
                <a:spcPts val="1600"/>
              </a:lnSpc>
              <a:buClr>
                <a:srgbClr val="E87B1C"/>
              </a:buClr>
              <a:buFont typeface="Arial" panose="020B0604020202020204" pitchFamily="34" charset="0"/>
              <a:buChar char="•"/>
            </a:pPr>
            <a:endParaRPr lang="fr-FR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" name="Picture 2" descr="image001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2733" y="1677988"/>
            <a:ext cx="7170737" cy="4999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à coins arrondis 1"/>
          <p:cNvSpPr/>
          <p:nvPr/>
        </p:nvSpPr>
        <p:spPr>
          <a:xfrm>
            <a:off x="3463301" y="1828800"/>
            <a:ext cx="2812576" cy="12838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Water </a:t>
            </a:r>
            <a:r>
              <a:rPr lang="fr-FR" dirty="0" err="1" smtClean="0"/>
              <a:t>Sample</a:t>
            </a:r>
            <a:endParaRPr lang="fr-FR" dirty="0"/>
          </a:p>
        </p:txBody>
      </p:sp>
      <p:sp>
        <p:nvSpPr>
          <p:cNvPr id="11" name="Rectangle à coins arrondis 10"/>
          <p:cNvSpPr/>
          <p:nvPr/>
        </p:nvSpPr>
        <p:spPr>
          <a:xfrm>
            <a:off x="7666378" y="1828800"/>
            <a:ext cx="2812576" cy="12838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 smtClean="0"/>
              <a:t>Environmental</a:t>
            </a:r>
            <a:r>
              <a:rPr lang="fr-FR" dirty="0" smtClean="0"/>
              <a:t> conditions </a:t>
            </a:r>
            <a:r>
              <a:rPr lang="fr-FR" dirty="0" err="1" smtClean="0"/>
              <a:t>when</a:t>
            </a:r>
            <a:r>
              <a:rPr lang="fr-FR" dirty="0" smtClean="0"/>
              <a:t> </a:t>
            </a:r>
            <a:r>
              <a:rPr lang="fr-FR" dirty="0" err="1" smtClean="0"/>
              <a:t>sampling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3815161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image002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53" t="6380" r="10194" b="26795"/>
          <a:stretch/>
        </p:blipFill>
        <p:spPr bwMode="auto">
          <a:xfrm>
            <a:off x="2983738" y="1205664"/>
            <a:ext cx="8240338" cy="5046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2" descr="C:\Windows\Web\Wallpaper\BRGM\fond_ecran_2013_05.jp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83" t="549" r="48161" b="-1"/>
          <a:stretch/>
        </p:blipFill>
        <p:spPr bwMode="auto">
          <a:xfrm>
            <a:off x="-11939" y="900"/>
            <a:ext cx="2753111" cy="685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0" name="Rectangle à coins arrondis 119"/>
          <p:cNvSpPr/>
          <p:nvPr/>
        </p:nvSpPr>
        <p:spPr>
          <a:xfrm>
            <a:off x="9871197" y="5948411"/>
            <a:ext cx="2017848" cy="72861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err="1" smtClean="0"/>
              <a:t>Analysis</a:t>
            </a:r>
            <a:endParaRPr lang="fr-FR" sz="1100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E8E2BDEC-0443-4BF8-A1BB-3E81D4CAEC4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863" y="6428069"/>
            <a:ext cx="3069238" cy="140683"/>
          </a:xfrm>
          <a:prstGeom prst="rect">
            <a:avLst/>
          </a:prstGeom>
        </p:spPr>
      </p:pic>
      <p:sp>
        <p:nvSpPr>
          <p:cNvPr id="119" name="ZoneTexte 118">
            <a:extLst>
              <a:ext uri="{FF2B5EF4-FFF2-40B4-BE49-F238E27FC236}">
                <a16:creationId xmlns:a16="http://schemas.microsoft.com/office/drawing/2014/main" id="{48DEC7D1-690A-4DB8-B5DE-97BD85D3ACBC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2983738" y="1003533"/>
            <a:ext cx="9365280" cy="5046876"/>
          </a:xfrm>
          <a:prstGeom prst="rect">
            <a:avLst/>
          </a:prstGeom>
          <a:noFill/>
        </p:spPr>
        <p:txBody>
          <a:bodyPr wrap="square" numCol="1" spcCol="360000" rtlCol="0" anchor="t">
            <a:noAutofit/>
          </a:bodyPr>
          <a:lstStyle/>
          <a:p>
            <a:r>
              <a:rPr lang="fr-FR" dirty="0" err="1" smtClean="0"/>
              <a:t>Introducing</a:t>
            </a:r>
            <a:r>
              <a:rPr lang="fr-FR" dirty="0" smtClean="0"/>
              <a:t> </a:t>
            </a:r>
            <a:r>
              <a:rPr lang="fr-FR" dirty="0" err="1" smtClean="0"/>
              <a:t>environmental</a:t>
            </a:r>
            <a:r>
              <a:rPr lang="fr-FR" dirty="0" smtClean="0"/>
              <a:t> conditions (ex : </a:t>
            </a:r>
            <a:r>
              <a:rPr lang="fr-FR" dirty="0" err="1" smtClean="0"/>
              <a:t>weather</a:t>
            </a:r>
            <a:r>
              <a:rPr lang="fr-FR" dirty="0" smtClean="0"/>
              <a:t> </a:t>
            </a:r>
            <a:r>
              <a:rPr lang="fr-FR" dirty="0" err="1" smtClean="0"/>
              <a:t>when</a:t>
            </a:r>
            <a:r>
              <a:rPr lang="fr-FR" dirty="0" smtClean="0"/>
              <a:t> </a:t>
            </a:r>
            <a:r>
              <a:rPr lang="fr-FR" dirty="0" err="1" smtClean="0"/>
              <a:t>sampling</a:t>
            </a:r>
            <a:r>
              <a:rPr lang="fr-FR" dirty="0" smtClean="0"/>
              <a:t>, …)</a:t>
            </a:r>
            <a:endParaRPr lang="fr-FR" dirty="0"/>
          </a:p>
          <a:p>
            <a:pPr marL="251460" indent="-251460">
              <a:lnSpc>
                <a:spcPts val="1600"/>
              </a:lnSpc>
              <a:buClr>
                <a:srgbClr val="E87B1C"/>
              </a:buClr>
              <a:buFont typeface="Arial" panose="020B0604020202020204" pitchFamily="34" charset="0"/>
              <a:buChar char="•"/>
            </a:pPr>
            <a:endParaRPr lang="fr-FR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ts val="1600"/>
              </a:lnSpc>
              <a:buClr>
                <a:srgbClr val="E87B1C"/>
              </a:buClr>
            </a:pPr>
            <a:endParaRPr lang="fr-FR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51460" indent="-251460">
              <a:lnSpc>
                <a:spcPts val="1600"/>
              </a:lnSpc>
              <a:buClr>
                <a:srgbClr val="E87B1C"/>
              </a:buClr>
              <a:buFont typeface="Arial" panose="020B0604020202020204" pitchFamily="34" charset="0"/>
              <a:buChar char="•"/>
            </a:pPr>
            <a:endParaRPr lang="fr-FR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ZoneTexte 1"/>
          <p:cNvSpPr txBox="1"/>
          <p:nvPr/>
        </p:nvSpPr>
        <p:spPr>
          <a:xfrm>
            <a:off x="8270144" y="6196582"/>
            <a:ext cx="40788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Black three quality </a:t>
            </a:r>
            <a:r>
              <a:rPr lang="en-US" dirty="0" err="1" smtClean="0"/>
              <a:t>datastreams</a:t>
            </a:r>
            <a:r>
              <a:rPr lang="en-US" dirty="0" smtClean="0"/>
              <a:t> (at a </a:t>
            </a:r>
          </a:p>
          <a:p>
            <a:r>
              <a:rPr lang="en-US" dirty="0" smtClean="0"/>
              <a:t>given station, </a:t>
            </a:r>
            <a:r>
              <a:rPr lang="en-US" dirty="0" err="1" smtClean="0"/>
              <a:t>obsProperty</a:t>
            </a:r>
            <a:r>
              <a:rPr lang="en-US" dirty="0" smtClean="0"/>
              <a:t>, procedure)</a:t>
            </a:r>
            <a:endParaRPr lang="fr-FR" dirty="0"/>
          </a:p>
        </p:txBody>
      </p:sp>
      <p:sp>
        <p:nvSpPr>
          <p:cNvPr id="14" name="ZoneTexte 13"/>
          <p:cNvSpPr txBox="1"/>
          <p:nvPr/>
        </p:nvSpPr>
        <p:spPr>
          <a:xfrm>
            <a:off x="3353546" y="6141286"/>
            <a:ext cx="39164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White : one environmental condition </a:t>
            </a:r>
          </a:p>
          <a:p>
            <a:r>
              <a:rPr lang="en-US" dirty="0" err="1" smtClean="0"/>
              <a:t>datastream</a:t>
            </a:r>
            <a:r>
              <a:rPr lang="en-US" dirty="0" smtClean="0"/>
              <a:t>  (at a given station, …)</a:t>
            </a:r>
            <a:endParaRPr lang="fr-FR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32E8AFA0-BFBE-40A3-AFA1-91B4533CA7DF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2951084" y="303593"/>
            <a:ext cx="7632386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600" b="1" dirty="0">
                <a:solidFill>
                  <a:srgbClr val="E87B1C"/>
                </a:solidFill>
                <a:cs typeface="Arial"/>
              </a:rPr>
              <a:t>A </a:t>
            </a:r>
            <a:r>
              <a:rPr lang="en-US" sz="3600" b="1" dirty="0" smtClean="0">
                <a:solidFill>
                  <a:srgbClr val="E87B1C"/>
                </a:solidFill>
                <a:cs typeface="Arial"/>
              </a:rPr>
              <a:t>vision – some more details</a:t>
            </a:r>
            <a:endParaRPr lang="en-US" sz="3600" b="1" dirty="0">
              <a:solidFill>
                <a:srgbClr val="E87B1C"/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7768984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139EA9FCE00FB409FA9E498B3D4B0D7" ma:contentTypeVersion="16" ma:contentTypeDescription="Crée un document." ma:contentTypeScope="" ma:versionID="e5c6343dead116c2181c06726c84bc47">
  <xsd:schema xmlns:xsd="http://www.w3.org/2001/XMLSchema" xmlns:xs="http://www.w3.org/2001/XMLSchema" xmlns:p="http://schemas.microsoft.com/office/2006/metadata/properties" xmlns:ns1="http://schemas.microsoft.com/sharepoint/v3" xmlns:ns3="93aa9028-f072-4ed2-8577-92a54578b289" xmlns:ns4="378afea9-8180-4a05-8589-e87031dc45c9" targetNamespace="http://schemas.microsoft.com/office/2006/metadata/properties" ma:root="true" ma:fieldsID="924877dd53d9f009cb15f42f8c4cfe8d" ns1:_="" ns3:_="" ns4:_="">
    <xsd:import namespace="http://schemas.microsoft.com/sharepoint/v3"/>
    <xsd:import namespace="93aa9028-f072-4ed2-8577-92a54578b289"/>
    <xsd:import namespace="378afea9-8180-4a05-8589-e87031dc45c9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OCR" minOccurs="0"/>
                <xsd:element ref="ns4:MediaServiceDateTaken" minOccurs="0"/>
                <xsd:element ref="ns4:MediaServiceLocation" minOccurs="0"/>
                <xsd:element ref="ns1:_ip_UnifiedCompliancePolicyProperties" minOccurs="0"/>
                <xsd:element ref="ns1:_ip_UnifiedCompliancePolicyUIAction" minOccurs="0"/>
                <xsd:element ref="ns4:MediaServiceGenerationTime" minOccurs="0"/>
                <xsd:element ref="ns4:MediaServiceEventHashCode" minOccurs="0"/>
                <xsd:element ref="ns4:MediaServiceAutoKeyPoints" minOccurs="0"/>
                <xsd:element ref="ns4:MediaServiceKeyPoints" minOccurs="0"/>
                <xsd:element ref="ns4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7" nillable="true" ma:displayName="Propriétés de la stratégie de conformité unifiée" ma:hidden="true" ma:internalName="_ip_UnifiedCompliancePolicyProperties">
      <xsd:simpleType>
        <xsd:restriction base="dms:Note"/>
      </xsd:simpleType>
    </xsd:element>
    <xsd:element name="_ip_UnifiedCompliancePolicyUIAction" ma:index="18" nillable="true" ma:displayName="Action d’interface utilisateur de la stratégie de conformité unifiée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3aa9028-f072-4ed2-8577-92a54578b289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Partagé avec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Partagé avec détails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Partage du hachage d’indicateur" ma:description="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78afea9-8180-4a05-8589-e87031dc45c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MediaServiceAutoTags" ma:internalName="MediaServiceAutoTags" ma:readOnly="true">
      <xsd:simpleType>
        <xsd:restriction base="dms:Text"/>
      </xsd:simpleType>
    </xsd:element>
    <xsd:element name="MediaServiceOCR" ma:index="14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6" nillable="true" ma:displayName="MediaServiceLocation" ma:internalName="MediaServiceLocation" ma:readOnly="true">
      <xsd:simpleType>
        <xsd:restriction base="dms:Text"/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21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2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3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EB7E581-D475-41D9-8A4D-8269D3F1D99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9B21AB6-586C-4E49-9779-1C1C2636DDFF}">
  <ds:schemaRefs>
    <ds:schemaRef ds:uri="http://schemas.microsoft.com/office/infopath/2007/PartnerControls"/>
    <ds:schemaRef ds:uri="93aa9028-f072-4ed2-8577-92a54578b289"/>
    <ds:schemaRef ds:uri="http://schemas.microsoft.com/office/2006/documentManagement/types"/>
    <ds:schemaRef ds:uri="378afea9-8180-4a05-8589-e87031dc45c9"/>
    <ds:schemaRef ds:uri="http://purl.org/dc/dcmitype/"/>
    <ds:schemaRef ds:uri="http://schemas.microsoft.com/sharepoint/v3"/>
    <ds:schemaRef ds:uri="http://purl.org/dc/elements/1.1/"/>
    <ds:schemaRef ds:uri="http://schemas.microsoft.com/office/2006/metadata/properties"/>
    <ds:schemaRef ds:uri="http://schemas.openxmlformats.org/package/2006/metadata/core-properties"/>
    <ds:schemaRef ds:uri="http://www.w3.org/XML/1998/namespace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EA45052B-75EA-421A-8563-D9BD834BCED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93aa9028-f072-4ed2-8577-92a54578b289"/>
    <ds:schemaRef ds:uri="378afea9-8180-4a05-8589-e87031dc45c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4486</TotalTime>
  <Words>1016</Words>
  <Application>Microsoft Office PowerPoint</Application>
  <PresentationFormat>Grand écran</PresentationFormat>
  <Paragraphs>285</Paragraphs>
  <Slides>16</Slides>
  <Notes>15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Comic Sans MS</vt:lpstr>
      <vt:lpstr>Helvetica Neue Medium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du BRGM - Version française</dc:title>
  <dc:creator>Grellet Sylvain</dc:creator>
  <cp:lastModifiedBy>Grellet Sylvain</cp:lastModifiedBy>
  <cp:revision>223</cp:revision>
  <dcterms:created xsi:type="dcterms:W3CDTF">2018-10-03T08:36:16Z</dcterms:created>
  <dcterms:modified xsi:type="dcterms:W3CDTF">2022-10-10T09:49:45Z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0x0101009139EA9FCE00FB409FA9E498B3D4B0D7</vt:lpwstr>
  </property>
</Properties>
</file>